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67"/>
  </p:notesMasterIdLst>
  <p:sldIdLst>
    <p:sldId id="498" r:id="rId5"/>
    <p:sldId id="475" r:id="rId6"/>
    <p:sldId id="814" r:id="rId7"/>
    <p:sldId id="797" r:id="rId8"/>
    <p:sldId id="786" r:id="rId9"/>
    <p:sldId id="820" r:id="rId10"/>
    <p:sldId id="822" r:id="rId11"/>
    <p:sldId id="815" r:id="rId12"/>
    <p:sldId id="821" r:id="rId13"/>
    <p:sldId id="835" r:id="rId14"/>
    <p:sldId id="812" r:id="rId15"/>
    <p:sldId id="823" r:id="rId16"/>
    <p:sldId id="837" r:id="rId17"/>
    <p:sldId id="789" r:id="rId18"/>
    <p:sldId id="839" r:id="rId19"/>
    <p:sldId id="838" r:id="rId20"/>
    <p:sldId id="793" r:id="rId21"/>
    <p:sldId id="844" r:id="rId22"/>
    <p:sldId id="841" r:id="rId23"/>
    <p:sldId id="847" r:id="rId24"/>
    <p:sldId id="845" r:id="rId25"/>
    <p:sldId id="846" r:id="rId26"/>
    <p:sldId id="849" r:id="rId27"/>
    <p:sldId id="850" r:id="rId28"/>
    <p:sldId id="824" r:id="rId29"/>
    <p:sldId id="818" r:id="rId30"/>
    <p:sldId id="819" r:id="rId31"/>
    <p:sldId id="851" r:id="rId32"/>
    <p:sldId id="826" r:id="rId33"/>
    <p:sldId id="828" r:id="rId34"/>
    <p:sldId id="861" r:id="rId35"/>
    <p:sldId id="855" r:id="rId36"/>
    <p:sldId id="863" r:id="rId37"/>
    <p:sldId id="829" r:id="rId38"/>
    <p:sldId id="830" r:id="rId39"/>
    <p:sldId id="831" r:id="rId40"/>
    <p:sldId id="832" r:id="rId41"/>
    <p:sldId id="827" r:id="rId42"/>
    <p:sldId id="852" r:id="rId43"/>
    <p:sldId id="873" r:id="rId44"/>
    <p:sldId id="874" r:id="rId45"/>
    <p:sldId id="867" r:id="rId46"/>
    <p:sldId id="880" r:id="rId47"/>
    <p:sldId id="881" r:id="rId48"/>
    <p:sldId id="882" r:id="rId49"/>
    <p:sldId id="883" r:id="rId50"/>
    <p:sldId id="872" r:id="rId51"/>
    <p:sldId id="833" r:id="rId52"/>
    <p:sldId id="870" r:id="rId53"/>
    <p:sldId id="864" r:id="rId54"/>
    <p:sldId id="853" r:id="rId55"/>
    <p:sldId id="886" r:id="rId56"/>
    <p:sldId id="885" r:id="rId57"/>
    <p:sldId id="887" r:id="rId58"/>
    <p:sldId id="807" r:id="rId59"/>
    <p:sldId id="825" r:id="rId60"/>
    <p:sldId id="856" r:id="rId61"/>
    <p:sldId id="857" r:id="rId62"/>
    <p:sldId id="858" r:id="rId63"/>
    <p:sldId id="801" r:id="rId64"/>
    <p:sldId id="810" r:id="rId65"/>
    <p:sldId id="848" r:id="rId66"/>
  </p:sldIdLst>
  <p:sldSz cx="9144000" cy="6858000" type="screen4x3"/>
  <p:notesSz cx="6807200" cy="9939338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伊藤 宏幸" initials="" lastIdx="10" clrIdx="0"/>
  <p:cmAuthor id="1" name="楽天株式会社" initials="楽天株式会社" lastIdx="19" clrIdx="1"/>
  <p:cmAuthor id="2" name="Hiroyuki Ito (The Hiro)" initials="TheHiro" lastIdx="14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FF"/>
    <a:srgbClr val="F0D296"/>
    <a:srgbClr val="FF9966"/>
    <a:srgbClr val="FF6600"/>
    <a:srgbClr val="BF0000"/>
    <a:srgbClr val="4D4D4D"/>
    <a:srgbClr val="969696"/>
    <a:srgbClr val="00506E"/>
    <a:srgbClr val="FF0066"/>
    <a:srgbClr val="5F5F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スタイル/表のグリッド線なし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A488322-F2BA-4B5B-9748-0D474271808F}" styleName="中間 3 - アクセント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中間 3 - アクセント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淡色 2 - アクセント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524" autoAdjust="0"/>
    <p:restoredTop sz="99506" autoAdjust="0"/>
  </p:normalViewPr>
  <p:slideViewPr>
    <p:cSldViewPr showGuides="1">
      <p:cViewPr varScale="1">
        <p:scale>
          <a:sx n="103" d="100"/>
          <a:sy n="103" d="100"/>
        </p:scale>
        <p:origin x="-1136" y="-104"/>
      </p:cViewPr>
      <p:guideLst>
        <p:guide orient="horz" pos="3861"/>
        <p:guide orient="horz" pos="2047"/>
        <p:guide orient="horz" pos="164"/>
        <p:guide orient="horz" pos="1706"/>
        <p:guide orient="horz" pos="504"/>
        <p:guide orient="horz" pos="3385"/>
        <p:guide orient="horz" pos="391"/>
        <p:guide pos="226"/>
        <p:guide pos="553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50" d="100"/>
        <a:sy n="15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63" Type="http://schemas.openxmlformats.org/officeDocument/2006/relationships/slide" Target="slides/slide59.xml"/><Relationship Id="rId64" Type="http://schemas.openxmlformats.org/officeDocument/2006/relationships/slide" Target="slides/slide60.xml"/><Relationship Id="rId65" Type="http://schemas.openxmlformats.org/officeDocument/2006/relationships/slide" Target="slides/slide61.xml"/><Relationship Id="rId66" Type="http://schemas.openxmlformats.org/officeDocument/2006/relationships/slide" Target="slides/slide62.xml"/><Relationship Id="rId67" Type="http://schemas.openxmlformats.org/officeDocument/2006/relationships/notesMaster" Target="notesMasters/notesMaster1.xml"/><Relationship Id="rId68" Type="http://schemas.openxmlformats.org/officeDocument/2006/relationships/printerSettings" Target="printerSettings/printerSettings1.bin"/><Relationship Id="rId69" Type="http://schemas.openxmlformats.org/officeDocument/2006/relationships/commentAuthors" Target="commentAuthors.xml"/><Relationship Id="rId50" Type="http://schemas.openxmlformats.org/officeDocument/2006/relationships/slide" Target="slides/slide46.xml"/><Relationship Id="rId51" Type="http://schemas.openxmlformats.org/officeDocument/2006/relationships/slide" Target="slides/slide47.xml"/><Relationship Id="rId52" Type="http://schemas.openxmlformats.org/officeDocument/2006/relationships/slide" Target="slides/slide48.xml"/><Relationship Id="rId53" Type="http://schemas.openxmlformats.org/officeDocument/2006/relationships/slide" Target="slides/slide49.xml"/><Relationship Id="rId54" Type="http://schemas.openxmlformats.org/officeDocument/2006/relationships/slide" Target="slides/slide50.xml"/><Relationship Id="rId55" Type="http://schemas.openxmlformats.org/officeDocument/2006/relationships/slide" Target="slides/slide51.xml"/><Relationship Id="rId56" Type="http://schemas.openxmlformats.org/officeDocument/2006/relationships/slide" Target="slides/slide52.xml"/><Relationship Id="rId57" Type="http://schemas.openxmlformats.org/officeDocument/2006/relationships/slide" Target="slides/slide53.xml"/><Relationship Id="rId58" Type="http://schemas.openxmlformats.org/officeDocument/2006/relationships/slide" Target="slides/slide54.xml"/><Relationship Id="rId59" Type="http://schemas.openxmlformats.org/officeDocument/2006/relationships/slide" Target="slides/slide55.xml"/><Relationship Id="rId40" Type="http://schemas.openxmlformats.org/officeDocument/2006/relationships/slide" Target="slides/slide36.xml"/><Relationship Id="rId41" Type="http://schemas.openxmlformats.org/officeDocument/2006/relationships/slide" Target="slides/slide37.xml"/><Relationship Id="rId42" Type="http://schemas.openxmlformats.org/officeDocument/2006/relationships/slide" Target="slides/slide38.xml"/><Relationship Id="rId43" Type="http://schemas.openxmlformats.org/officeDocument/2006/relationships/slide" Target="slides/slide39.xml"/><Relationship Id="rId44" Type="http://schemas.openxmlformats.org/officeDocument/2006/relationships/slide" Target="slides/slide40.xml"/><Relationship Id="rId45" Type="http://schemas.openxmlformats.org/officeDocument/2006/relationships/slide" Target="slides/slide41.xml"/><Relationship Id="rId46" Type="http://schemas.openxmlformats.org/officeDocument/2006/relationships/slide" Target="slides/slide42.xml"/><Relationship Id="rId47" Type="http://schemas.openxmlformats.org/officeDocument/2006/relationships/slide" Target="slides/slide43.xml"/><Relationship Id="rId48" Type="http://schemas.openxmlformats.org/officeDocument/2006/relationships/slide" Target="slides/slide44.xml"/><Relationship Id="rId49" Type="http://schemas.openxmlformats.org/officeDocument/2006/relationships/slide" Target="slides/slide45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37" Type="http://schemas.openxmlformats.org/officeDocument/2006/relationships/slide" Target="slides/slide33.xml"/><Relationship Id="rId38" Type="http://schemas.openxmlformats.org/officeDocument/2006/relationships/slide" Target="slides/slide34.xml"/><Relationship Id="rId39" Type="http://schemas.openxmlformats.org/officeDocument/2006/relationships/slide" Target="slides/slide35.xml"/><Relationship Id="rId70" Type="http://schemas.openxmlformats.org/officeDocument/2006/relationships/presProps" Target="presProps.xml"/><Relationship Id="rId71" Type="http://schemas.openxmlformats.org/officeDocument/2006/relationships/viewProps" Target="viewProps.xml"/><Relationship Id="rId72" Type="http://schemas.openxmlformats.org/officeDocument/2006/relationships/theme" Target="theme/theme1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73" Type="http://schemas.openxmlformats.org/officeDocument/2006/relationships/tableStyles" Target="tableStyles.xml"/><Relationship Id="rId60" Type="http://schemas.openxmlformats.org/officeDocument/2006/relationships/slide" Target="slides/slide56.xml"/><Relationship Id="rId61" Type="http://schemas.openxmlformats.org/officeDocument/2006/relationships/slide" Target="slides/slide57.xml"/><Relationship Id="rId62" Type="http://schemas.openxmlformats.org/officeDocument/2006/relationships/slide" Target="slides/slide58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/Relationships>
</file>

<file path=ppt/media/image1.gif>
</file>

<file path=ppt/media/image10.jp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0.jpeg>
</file>

<file path=ppt/media/image21.png>
</file>

<file path=ppt/media/image22.jpeg>
</file>

<file path=ppt/media/image23.jpeg>
</file>

<file path=ppt/media/image24.png>
</file>

<file path=ppt/media/image25.jpg>
</file>

<file path=ppt/media/image26.png>
</file>

<file path=ppt/media/image27.jpg>
</file>

<file path=ppt/media/image28.jpg>
</file>

<file path=ppt/media/image4.jpeg>
</file>

<file path=ppt/media/image5.png>
</file>

<file path=ppt/media/image6.gif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787" cy="49696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55838" y="0"/>
            <a:ext cx="2949787" cy="49696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AE22AB-730F-4C4B-A6E7-89E97B93078F}" type="datetimeFigureOut">
              <a:rPr kumimoji="1" lang="ja-JP" altLang="en-US" smtClean="0"/>
              <a:t>2014/08/03</a:t>
            </a:fld>
            <a:endParaRPr kumimoji="1" lang="ja-JP" altLang="en-US" dirty="0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920750" y="746125"/>
            <a:ext cx="4965700" cy="3725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 dirty="0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0720" y="4721186"/>
            <a:ext cx="5445760" cy="447270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9440646"/>
            <a:ext cx="2949787" cy="49696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55838" y="9440646"/>
            <a:ext cx="2949787" cy="49696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38E3F1-FAA5-4043-BB02-BBDB9D30AFA5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41146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5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5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5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5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1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231265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13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766849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baseline="0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14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baseline="0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15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baseline="0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16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baseline="0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17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baseline="0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18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baseline="0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19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20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7668490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baseline="0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21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baseline="0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22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baseline="0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2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23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7668490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24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7668490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baseline="0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25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2245585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26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27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28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7668490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29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30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31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32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766849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3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33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7668490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34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35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36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2239105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37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38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39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7668490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40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7668490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41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7668490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42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381839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baseline="0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5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43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3818394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44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3818394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45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76684904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46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76684904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47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76684904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48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49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78648550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50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65438642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51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76684904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52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766849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baseline="0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6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22455853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53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76684904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54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76684904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55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78648550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baseline="0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56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22455853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62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766849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baseline="0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7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224558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8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435138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9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baseline="0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12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224558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gi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gi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1"/>
          <p:cNvSpPr>
            <a:spLocks noGrp="1"/>
          </p:cNvSpPr>
          <p:nvPr>
            <p:ph type="ctrTitle"/>
          </p:nvPr>
        </p:nvSpPr>
        <p:spPr>
          <a:xfrm>
            <a:off x="360000" y="540000"/>
            <a:ext cx="8424000" cy="2160000"/>
          </a:xfrm>
          <a:prstGeom prst="rect">
            <a:avLst/>
          </a:prstGeom>
          <a:noFill/>
        </p:spPr>
        <p:txBody>
          <a:bodyPr anchor="b" anchorCtr="0">
            <a:normAutofit/>
          </a:bodyPr>
          <a:lstStyle>
            <a:lvl1pPr algn="l">
              <a:defRPr sz="40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</a:defRPr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6" name="サブタイトル 2"/>
          <p:cNvSpPr>
            <a:spLocks noGrp="1"/>
          </p:cNvSpPr>
          <p:nvPr>
            <p:ph type="subTitle" idx="1"/>
          </p:nvPr>
        </p:nvSpPr>
        <p:spPr>
          <a:xfrm>
            <a:off x="360000" y="3204000"/>
            <a:ext cx="8424000" cy="2160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 algn="l">
              <a:buNone/>
              <a:defRPr sz="1400" b="1" baseline="0">
                <a:solidFill>
                  <a:schemeClr val="tx1"/>
                </a:solidFill>
                <a:latin typeface="Arial Unicode MS" pitchFamily="50" charset="-128"/>
                <a:ea typeface="ＭＳ Ｐゴシック" pitchFamily="50" charset="-128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 dirty="0"/>
          </a:p>
        </p:txBody>
      </p:sp>
      <p:pic>
        <p:nvPicPr>
          <p:cNvPr id="8" name="図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999" y="6336000"/>
            <a:ext cx="2664000" cy="325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771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タイトル 1"/>
          <p:cNvSpPr>
            <a:spLocks noGrp="1"/>
          </p:cNvSpPr>
          <p:nvPr>
            <p:ph type="title" hasCustomPrompt="1"/>
          </p:nvPr>
        </p:nvSpPr>
        <p:spPr>
          <a:xfrm>
            <a:off x="360000" y="252000"/>
            <a:ext cx="8424000" cy="360000"/>
          </a:xfrm>
          <a:prstGeom prst="rect">
            <a:avLst/>
          </a:prstGeom>
          <a:noFill/>
        </p:spPr>
        <p:txBody>
          <a:bodyPr anchor="ctr" anchorCtr="1">
            <a:normAutofit/>
          </a:bodyPr>
          <a:lstStyle>
            <a:lvl1pPr algn="ctr">
              <a:defRPr sz="2800" b="1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</a:defRPr>
            </a:lvl1pPr>
          </a:lstStyle>
          <a:p>
            <a:r>
              <a:rPr kumimoji="1" lang="ja-JP" altLang="en-US" dirty="0" smtClean="0"/>
              <a:t>スライド見出し</a:t>
            </a:r>
            <a:endParaRPr kumimoji="1" lang="ja-JP" altLang="en-US" dirty="0"/>
          </a:p>
        </p:txBody>
      </p:sp>
      <p:sp>
        <p:nvSpPr>
          <p:cNvPr id="10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 dirty="0"/>
          </a:p>
        </p:txBody>
      </p:sp>
      <p:sp>
        <p:nvSpPr>
          <p:cNvPr id="11" name="スライド番号プレースホルダ 2"/>
          <p:cNvSpPr txBox="1">
            <a:spLocks noGrp="1"/>
          </p:cNvSpPr>
          <p:nvPr userDrawn="1"/>
        </p:nvSpPr>
        <p:spPr bwMode="auto">
          <a:xfrm>
            <a:off x="8600504" y="6387135"/>
            <a:ext cx="255198" cy="246221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r">
              <a:defRPr/>
            </a:pPr>
            <a:fld id="{A4208183-D1D2-4F7E-8D00-ABEF26284ACB}" type="slidenum">
              <a:rPr lang="en-US" altLang="ja-JP" sz="1000" b="1">
                <a:latin typeface="Arial" pitchFamily="34" charset="0"/>
                <a:cs typeface="Arial" pitchFamily="34" charset="0"/>
              </a:rPr>
              <a:pPr algn="r">
                <a:defRPr/>
              </a:pPr>
              <a:t>‹#›</a:t>
            </a:fld>
            <a:endParaRPr lang="en-US" altLang="ja-JP" sz="1000" b="1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12" name="図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999" y="6336000"/>
            <a:ext cx="2664000" cy="325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3058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4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999" y="6336000"/>
            <a:ext cx="2664000" cy="325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695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://www.rakuten.co.jp/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www.agilealliance.org/files/5014/0509/9284/ExperienceReport.2014.Ito.pdf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4" Type="http://schemas.openxmlformats.org/officeDocument/2006/relationships/image" Target="../media/image15.jpg"/><Relationship Id="rId5" Type="http://schemas.openxmlformats.org/officeDocument/2006/relationships/image" Target="../media/image16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jp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4.jpeg"/><Relationship Id="rId6" Type="http://schemas.openxmlformats.org/officeDocument/2006/relationships/hyperlink" Target="https://twitter.com/hageyahhoo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8.jp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9.jp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0.jpe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2.jpeg"/><Relationship Id="rId5" Type="http://schemas.openxmlformats.org/officeDocument/2006/relationships/image" Target="../media/image23.jpeg"/><Relationship Id="rId6" Type="http://schemas.openxmlformats.org/officeDocument/2006/relationships/image" Target="../media/image5.png"/><Relationship Id="rId7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4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4" Type="http://schemas.openxmlformats.org/officeDocument/2006/relationships/image" Target="../media/image7.png"/><Relationship Id="rId5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heezyworld.com/2010/11/21/ui-tests-default-dat/" TargetMode="External"/><Relationship Id="rId4" Type="http://schemas.openxmlformats.org/officeDocument/2006/relationships/hyperlink" Target="https://code.google.com/p/selenium/wiki/PageObjects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atisfice.com/articles/sbtm.pdf" TargetMode="External"/><Relationship Id="rId4" Type="http://schemas.openxmlformats.org/officeDocument/2006/relationships/hyperlink" Target="http://testobsessed.com/wp-content/uploads/2011/04/testheuristicscheatsheetv1.pdf" TargetMode="External"/><Relationship Id="rId5" Type="http://schemas.openxmlformats.org/officeDocument/2006/relationships/hyperlink" Target="http://www.satisfice.com/tools/htsm.pdf" TargetMode="External"/><Relationship Id="rId6" Type="http://schemas.openxmlformats.org/officeDocument/2006/relationships/hyperlink" Target="http://www.qualitestgroup.com/howTo/How-to-write-an-Exploratory-Test-Charter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Relationship Id="rId3" Type="http://schemas.openxmlformats.org/officeDocument/2006/relationships/hyperlink" Target="http://pitest.org/quickstart/mutators/" TargetMode="Externa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://schd.ws/hosted_files/agile2014/c1/1435_Mutation_Test_-_A_New_Way_to_Improve_Code_and_Test.pdf" TargetMode="External"/><Relationship Id="rId4" Type="http://schemas.openxmlformats.org/officeDocument/2006/relationships/hyperlink" Target="http://pitest.org/quickstart/mutators/" TargetMode="External"/><Relationship Id="rId5" Type="http://schemas.openxmlformats.org/officeDocument/2006/relationships/hyperlink" Target="http://www.parasoft.com/products/article.jsp?articleId=291" TargetMode="External"/><Relationship Id="rId6" Type="http://schemas.openxmlformats.org/officeDocument/2006/relationships/hyperlink" Target="http://pitest.org/" TargetMode="External"/><Relationship Id="rId7" Type="http://schemas.openxmlformats.org/officeDocument/2006/relationships/hyperlink" Target="http://crestweb.cs.ucl.ac.uk/resources/mutation_testing_repository/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25.jp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2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jp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4" Type="http://schemas.openxmlformats.org/officeDocument/2006/relationships/hyperlink" Target="http://books.rakuten.co.jp/rk/91a2285c6f0b4fea867632bcd286bf1d/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Relationship Id="rId3" Type="http://schemas.openxmlformats.org/officeDocument/2006/relationships/hyperlink" Target="http://www.agilealliance.org/files/9814/0509/9343/ExperienceReport.2014.Power.pdf" TargetMode="Externa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agile2015.agilealliance.org/" TargetMode="External"/><Relationship Id="rId3" Type="http://schemas.openxmlformats.org/officeDocument/2006/relationships/image" Target="../media/image28.jp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4.xml"/><Relationship Id="rId3" Type="http://schemas.openxmlformats.org/officeDocument/2006/relationships/hyperlink" Target="http://d.hatena.ne.jp/hageyahhoo/20140730/1406683408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/>
          <p:cNvSpPr/>
          <p:nvPr/>
        </p:nvSpPr>
        <p:spPr>
          <a:xfrm>
            <a:off x="107504" y="1143328"/>
            <a:ext cx="8928992" cy="3416320"/>
          </a:xfrm>
          <a:prstGeom prst="rect">
            <a:avLst/>
          </a:prstGeom>
          <a:ln>
            <a:noFill/>
          </a:ln>
        </p:spPr>
        <p:txBody>
          <a:bodyPr wrap="square" anchor="t" anchorCtr="0">
            <a:noAutofit/>
          </a:bodyPr>
          <a:lstStyle/>
          <a:p>
            <a:r>
              <a:rPr lang="en-US" altLang="ja-JP" sz="7200" b="1" dirty="0" smtClean="0">
                <a:solidFill>
                  <a:srgbClr val="C00000"/>
                </a:solidFill>
                <a:latin typeface="+mj-ea"/>
                <a:ea typeface="+mj-ea"/>
                <a:cs typeface="Arial" pitchFamily="34" charset="0"/>
              </a:rPr>
              <a:t>Agile2014 </a:t>
            </a:r>
            <a:r>
              <a:rPr lang="en-US" altLang="ja-JP" sz="7200" b="1" dirty="0">
                <a:solidFill>
                  <a:srgbClr val="C00000"/>
                </a:solidFill>
                <a:latin typeface="+mj-ea"/>
                <a:cs typeface="Arial" pitchFamily="34" charset="0"/>
              </a:rPr>
              <a:t>Report</a:t>
            </a:r>
            <a:endParaRPr lang="en-US" altLang="ja-JP" sz="7200" b="1" dirty="0" smtClean="0">
              <a:solidFill>
                <a:srgbClr val="C00000"/>
              </a:solidFill>
              <a:latin typeface="+mj-ea"/>
              <a:ea typeface="+mj-ea"/>
              <a:cs typeface="Arial" pitchFamily="34" charset="0"/>
            </a:endParaRPr>
          </a:p>
          <a:p>
            <a:r>
              <a:rPr lang="en-US" altLang="ja-JP" sz="4800" b="1" dirty="0" smtClean="0">
                <a:solidFill>
                  <a:srgbClr val="C00000"/>
                </a:solidFill>
                <a:latin typeface="+mj-ea"/>
                <a:ea typeface="+mj-ea"/>
                <a:cs typeface="Arial" pitchFamily="34" charset="0"/>
              </a:rPr>
              <a:t>As a Speaker and a Reporter</a:t>
            </a:r>
          </a:p>
          <a:p>
            <a:r>
              <a:rPr lang="en-US" altLang="ja-JP" sz="4800" b="1" dirty="0" smtClean="0">
                <a:solidFill>
                  <a:srgbClr val="C00000"/>
                </a:solidFill>
                <a:latin typeface="+mj-ea"/>
                <a:ea typeface="+mj-ea"/>
                <a:cs typeface="Arial" pitchFamily="34" charset="0"/>
              </a:rPr>
              <a:t>of the latest Agile in the world</a:t>
            </a:r>
            <a:endParaRPr lang="en-US" altLang="ja-JP" sz="6000" b="1" dirty="0" smtClean="0">
              <a:solidFill>
                <a:srgbClr val="C00000"/>
              </a:solidFill>
              <a:latin typeface="+mj-ea"/>
              <a:ea typeface="+mj-ea"/>
              <a:cs typeface="Arial" pitchFamily="34" charset="0"/>
            </a:endParaRPr>
          </a:p>
        </p:txBody>
      </p:sp>
      <p:sp>
        <p:nvSpPr>
          <p:cNvPr id="5" name="正方形/長方形 4"/>
          <p:cNvSpPr/>
          <p:nvPr/>
        </p:nvSpPr>
        <p:spPr>
          <a:xfrm>
            <a:off x="360427" y="4797152"/>
            <a:ext cx="8424798" cy="1015663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ts val="1800"/>
              </a:lnSpc>
            </a:pPr>
            <a:r>
              <a:rPr lang="en-US" altLang="ja-JP" sz="1400" b="1" dirty="0" smtClean="0">
                <a:latin typeface="Arial" pitchFamily="34" charset="0"/>
                <a:cs typeface="Arial" pitchFamily="34" charset="0"/>
              </a:rPr>
              <a:t>Aug/07/2014</a:t>
            </a:r>
          </a:p>
          <a:p>
            <a:pPr>
              <a:lnSpc>
                <a:spcPts val="1800"/>
              </a:lnSpc>
            </a:pPr>
            <a:r>
              <a:rPr lang="en-US" altLang="ja-JP" sz="1400" b="1" dirty="0" smtClean="0">
                <a:latin typeface="Arial" pitchFamily="34" charset="0"/>
                <a:cs typeface="Arial" pitchFamily="34" charset="0"/>
              </a:rPr>
              <a:t>Hiroyuki Ito</a:t>
            </a:r>
          </a:p>
          <a:p>
            <a:pPr>
              <a:lnSpc>
                <a:spcPts val="1800"/>
              </a:lnSpc>
            </a:pPr>
            <a:r>
              <a:rPr lang="en-US" altLang="ja-JP" sz="1400" b="1" dirty="0" smtClean="0">
                <a:latin typeface="Arial" pitchFamily="34" charset="0"/>
                <a:cs typeface="Arial" pitchFamily="34" charset="0"/>
              </a:rPr>
              <a:t>Development Process Optimization Department</a:t>
            </a:r>
            <a:r>
              <a:rPr lang="en-US" altLang="ja-JP" sz="1400" b="1" dirty="0">
                <a:latin typeface="Arial" pitchFamily="34" charset="0"/>
                <a:cs typeface="Arial" pitchFamily="34" charset="0"/>
              </a:rPr>
              <a:t>, </a:t>
            </a:r>
            <a:r>
              <a:rPr lang="en-US" altLang="ja-JP" sz="1400" b="1" dirty="0" smtClean="0">
                <a:latin typeface="Arial" pitchFamily="34" charset="0"/>
                <a:cs typeface="Arial" pitchFamily="34" charset="0"/>
              </a:rPr>
              <a:t>Rakuten, </a:t>
            </a:r>
            <a:r>
              <a:rPr lang="en-US" altLang="ja-JP" sz="1400" b="1" dirty="0">
                <a:latin typeface="Arial" pitchFamily="34" charset="0"/>
                <a:cs typeface="Arial" pitchFamily="34" charset="0"/>
              </a:rPr>
              <a:t>Inc.</a:t>
            </a:r>
          </a:p>
          <a:p>
            <a:pPr>
              <a:lnSpc>
                <a:spcPts val="1800"/>
              </a:lnSpc>
            </a:pPr>
            <a:r>
              <a:rPr lang="en-US" altLang="ja-JP" sz="1400" b="1" dirty="0" smtClean="0">
                <a:latin typeface="Arial" pitchFamily="34" charset="0"/>
                <a:cs typeface="Arial" pitchFamily="34" charset="0"/>
                <a:hlinkClick r:id="rId3"/>
              </a:rPr>
              <a:t>http://www.rakuten.co.jp/</a:t>
            </a:r>
            <a:endParaRPr lang="en-US" altLang="ja-JP" sz="1400" b="1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86720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/>
              <a:t>Trend of sessions</a:t>
            </a:r>
            <a:endParaRPr kumimoji="1" lang="ja-JP" altLang="en-US" dirty="0"/>
          </a:p>
        </p:txBody>
      </p:sp>
      <p:graphicFrame>
        <p:nvGraphicFramePr>
          <p:cNvPr id="3" name="表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3129681"/>
              </p:ext>
            </p:extLst>
          </p:nvPr>
        </p:nvGraphicFramePr>
        <p:xfrm>
          <a:off x="251520" y="895957"/>
          <a:ext cx="8640961" cy="5341350"/>
        </p:xfrm>
        <a:graphic>
          <a:graphicData uri="http://schemas.openxmlformats.org/drawingml/2006/table">
            <a:tbl>
              <a:tblPr firstRow="1">
                <a:tableStyleId>{69012ECD-51FC-41F1-AA8D-1B2483CD663E}</a:tableStyleId>
              </a:tblPr>
              <a:tblGrid>
                <a:gridCol w="3600400"/>
                <a:gridCol w="1296144"/>
                <a:gridCol w="3744417"/>
              </a:tblGrid>
              <a:tr h="2543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  <a:latin typeface="+mn-lt"/>
                        </a:rPr>
                        <a:t>Category</a:t>
                      </a:r>
                      <a:endParaRPr lang="en-US" sz="12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9015" marR="9015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2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Sessions</a:t>
                      </a:r>
                      <a:endParaRPr lang="en-US" altLang="ja-JP" sz="12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9015" marR="9015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200" u="none" strike="noStrike" dirty="0" smtClean="0">
                          <a:effectLst/>
                          <a:latin typeface="+mn-lt"/>
                        </a:rPr>
                        <a:t>Memo</a:t>
                      </a:r>
                      <a:endParaRPr lang="ja-JP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015" marR="9015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4350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200" u="none" strike="noStrike" dirty="0">
                          <a:effectLst/>
                          <a:latin typeface="+mn-lt"/>
                        </a:rPr>
                        <a:t>Agile Bootcamp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u="none" strike="noStrike" dirty="0">
                          <a:effectLst/>
                          <a:latin typeface="+mn-lt"/>
                        </a:rPr>
                        <a:t>7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endParaRPr lang="ja-JP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4350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200" u="none" strike="noStrike" dirty="0">
                          <a:effectLst/>
                          <a:latin typeface="+mn-lt"/>
                        </a:rPr>
                        <a:t>Coaching &amp; Mentoring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u="none" strike="noStrike" dirty="0">
                          <a:effectLst/>
                          <a:latin typeface="+mn-lt"/>
                        </a:rPr>
                        <a:t>16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endParaRPr lang="ja-JP" altLang="en-US" sz="1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4350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200" u="none" strike="noStrike" dirty="0">
                          <a:effectLst/>
                          <a:latin typeface="+mn-lt"/>
                        </a:rPr>
                        <a:t>Testing &amp; Quality Assurance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u="none" strike="noStrike" dirty="0">
                          <a:effectLst/>
                          <a:latin typeface="+mn-lt"/>
                        </a:rPr>
                        <a:t>13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000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endParaRPr lang="ja-JP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000"/>
                    </a:solidFill>
                  </a:tcPr>
                </a:tc>
              </a:tr>
              <a:tr h="254350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200" u="none" strike="noStrike" dirty="0">
                          <a:effectLst/>
                          <a:latin typeface="+mn-lt"/>
                        </a:rPr>
                        <a:t>Collaboration Culture &amp; Teams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u="none" strike="noStrike" dirty="0">
                          <a:effectLst/>
                          <a:latin typeface="+mn-lt"/>
                        </a:rPr>
                        <a:t>23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000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endParaRPr lang="ja-JP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000"/>
                    </a:solidFill>
                  </a:tcPr>
                </a:tc>
              </a:tr>
              <a:tr h="254350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200" u="none" strike="noStrike" dirty="0">
                          <a:effectLst/>
                          <a:latin typeface="+mn-lt"/>
                        </a:rPr>
                        <a:t>Development Practices &amp; Craftsmanship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u="none" strike="noStrike" dirty="0">
                          <a:effectLst/>
                          <a:latin typeface="+mn-lt"/>
                        </a:rPr>
                        <a:t>28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000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endParaRPr lang="ja-JP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000"/>
                    </a:solidFill>
                  </a:tcPr>
                </a:tc>
              </a:tr>
              <a:tr h="254350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200" u="none" strike="noStrike" dirty="0">
                          <a:effectLst/>
                          <a:latin typeface="+mn-lt"/>
                        </a:rPr>
                        <a:t>DevOps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u="none" strike="noStrike" dirty="0">
                          <a:effectLst/>
                          <a:latin typeface="+mn-lt"/>
                        </a:rPr>
                        <a:t>15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000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endParaRPr lang="ja-JP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000"/>
                    </a:solidFill>
                  </a:tcPr>
                </a:tc>
              </a:tr>
              <a:tr h="254350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200" u="none" strike="noStrike" dirty="0">
                          <a:effectLst/>
                          <a:latin typeface="+mn-lt"/>
                        </a:rPr>
                        <a:t>Enterprise Agile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u="none" strike="noStrike" dirty="0">
                          <a:effectLst/>
                          <a:latin typeface="+mn-lt"/>
                        </a:rPr>
                        <a:t>28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endParaRPr lang="ja-JP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6600"/>
                    </a:solidFill>
                  </a:tcPr>
                </a:tc>
              </a:tr>
              <a:tr h="254350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200" u="none" strike="noStrike" dirty="0">
                          <a:effectLst/>
                          <a:latin typeface="+mn-lt"/>
                        </a:rPr>
                        <a:t>Project Program and Portfolio Management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u="none" strike="noStrike" dirty="0">
                          <a:effectLst/>
                          <a:latin typeface="+mn-lt"/>
                        </a:rPr>
                        <a:t>24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endParaRPr lang="ja-JP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6600"/>
                    </a:solidFill>
                  </a:tcPr>
                </a:tc>
              </a:tr>
              <a:tr h="254350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200" u="none" strike="noStrike" dirty="0" smtClean="0">
                          <a:effectLst/>
                          <a:latin typeface="+mn-lt"/>
                        </a:rPr>
                        <a:t>Experience Reports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u="none" strike="noStrike" dirty="0">
                          <a:effectLst/>
                          <a:latin typeface="+mn-lt"/>
                        </a:rPr>
                        <a:t>25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altLang="ja-JP" sz="1200" b="1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TheHiro</a:t>
                      </a:r>
                      <a:r>
                        <a:rPr lang="en-US" altLang="ja-JP" sz="1200" b="1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 made a presentation here.</a:t>
                      </a:r>
                      <a:endParaRPr lang="ja-JP" altLang="en-US" sz="1200" b="1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</a:tr>
              <a:tr h="254350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200" u="none" strike="noStrike" dirty="0">
                          <a:effectLst/>
                          <a:latin typeface="+mn-lt"/>
                        </a:rPr>
                        <a:t>Keynote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u="none" strike="noStrike" dirty="0">
                          <a:effectLst/>
                          <a:latin typeface="+mn-lt"/>
                        </a:rPr>
                        <a:t>3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endParaRPr lang="ja-JP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4350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200" u="none" strike="noStrike" dirty="0">
                          <a:effectLst/>
                          <a:latin typeface="+mn-lt"/>
                        </a:rPr>
                        <a:t>Leadership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u="none" strike="noStrike" dirty="0">
                          <a:effectLst/>
                          <a:latin typeface="+mn-lt"/>
                        </a:rPr>
                        <a:t>16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endParaRPr lang="ja-JP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4350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200" u="none" strike="noStrike" dirty="0">
                          <a:effectLst/>
                          <a:latin typeface="+mn-lt"/>
                        </a:rPr>
                        <a:t>Learning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u="none" strike="noStrike" dirty="0">
                          <a:effectLst/>
                          <a:latin typeface="+mn-lt"/>
                        </a:rPr>
                        <a:t>15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endParaRPr lang="ja-JP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4350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200" u="none" strike="noStrike" dirty="0">
                          <a:effectLst/>
                          <a:latin typeface="+mn-lt"/>
                        </a:rPr>
                        <a:t>Lightning Talks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u="none" strike="noStrike" dirty="0">
                          <a:effectLst/>
                          <a:latin typeface="+mn-lt"/>
                        </a:rPr>
                        <a:t>3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4350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200" u="none" strike="noStrike" dirty="0" smtClean="0">
                          <a:effectLst/>
                          <a:latin typeface="+mn-lt"/>
                        </a:rPr>
                        <a:t>Open Jam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u="none" strike="noStrike" dirty="0">
                          <a:effectLst/>
                          <a:latin typeface="+mn-lt"/>
                        </a:rPr>
                        <a:t>4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altLang="ja-JP" sz="1200" u="none" strike="noStrike" dirty="0" smtClean="0">
                          <a:effectLst/>
                          <a:latin typeface="+mn-lt"/>
                        </a:rPr>
                        <a:t>All day event</a:t>
                      </a:r>
                      <a:r>
                        <a:rPr lang="en-US" altLang="ja-JP" sz="1200" u="none" strike="noStrike" baseline="0" dirty="0" smtClean="0">
                          <a:effectLst/>
                          <a:latin typeface="+mn-lt"/>
                        </a:rPr>
                        <a:t> held everyday.</a:t>
                      </a:r>
                      <a:endParaRPr lang="ja-JP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4350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200" u="none" strike="noStrike" dirty="0">
                          <a:effectLst/>
                          <a:latin typeface="+mn-lt"/>
                        </a:rPr>
                        <a:t>Research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u="none" strike="noStrike" dirty="0">
                          <a:effectLst/>
                          <a:latin typeface="+mn-lt"/>
                        </a:rPr>
                        <a:t>9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altLang="ja-JP" sz="1200" u="none" strike="noStrike" dirty="0" smtClean="0">
                          <a:effectLst/>
                          <a:latin typeface="+mn-lt"/>
                        </a:rPr>
                        <a:t>Including LT for researchers.</a:t>
                      </a:r>
                      <a:r>
                        <a:rPr lang="en-US" altLang="ja-JP" sz="1200" u="none" strike="noStrike" baseline="0" dirty="0" smtClean="0">
                          <a:effectLst/>
                          <a:latin typeface="+mn-lt"/>
                        </a:rPr>
                        <a:t> 10 min/person.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4350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200" u="none" strike="noStrike" dirty="0" smtClean="0">
                          <a:effectLst/>
                          <a:latin typeface="+mn-lt"/>
                        </a:rPr>
                        <a:t>Special Events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u="none" strike="noStrike" dirty="0">
                          <a:effectLst/>
                          <a:latin typeface="+mn-lt"/>
                        </a:rPr>
                        <a:t>9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altLang="ja-JP" sz="1200" u="none" strike="noStrike" dirty="0" smtClean="0">
                          <a:effectLst/>
                          <a:latin typeface="+mn-lt"/>
                        </a:rPr>
                        <a:t>Including</a:t>
                      </a:r>
                      <a:r>
                        <a:rPr lang="en-US" altLang="ja-JP" sz="1200" u="none" strike="noStrike" baseline="0" dirty="0" smtClean="0">
                          <a:effectLst/>
                          <a:latin typeface="+mn-lt"/>
                        </a:rPr>
                        <a:t> parties.</a:t>
                      </a:r>
                      <a:endParaRPr lang="ja-JP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4350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200" u="none" strike="noStrike" dirty="0" smtClean="0">
                          <a:effectLst/>
                          <a:latin typeface="+mn-lt"/>
                        </a:rPr>
                        <a:t>Stalwarts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u="none" strike="noStrike" dirty="0">
                          <a:effectLst/>
                          <a:latin typeface="+mn-lt"/>
                        </a:rPr>
                        <a:t>8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endParaRPr lang="ja-JP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4350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200" u="none" strike="noStrike" dirty="0">
                          <a:effectLst/>
                          <a:latin typeface="+mn-lt"/>
                        </a:rPr>
                        <a:t>User Experience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u="none" strike="noStrike" dirty="0">
                          <a:effectLst/>
                          <a:latin typeface="+mn-lt"/>
                        </a:rPr>
                        <a:t>11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endParaRPr lang="ja-JP" altLang="en-US" sz="1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4350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200" u="none" strike="noStrike" dirty="0" smtClean="0">
                          <a:effectLst/>
                          <a:latin typeface="+mn-lt"/>
                        </a:rPr>
                        <a:t>Working </a:t>
                      </a:r>
                      <a:r>
                        <a:rPr lang="en-US" sz="1200" u="none" strike="noStrike" dirty="0">
                          <a:effectLst/>
                          <a:latin typeface="+mn-lt"/>
                        </a:rPr>
                        <a:t>with </a:t>
                      </a:r>
                      <a:r>
                        <a:rPr lang="en-US" sz="1200" u="none" strike="noStrike" dirty="0" smtClean="0">
                          <a:effectLst/>
                          <a:latin typeface="+mn-lt"/>
                        </a:rPr>
                        <a:t>Customers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u="none" strike="noStrike" dirty="0">
                          <a:effectLst/>
                          <a:latin typeface="+mn-lt"/>
                        </a:rPr>
                        <a:t>15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endParaRPr lang="ja-JP" altLang="en-US" sz="1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4350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altLang="ja-JP" sz="12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Total</a:t>
                      </a:r>
                      <a:endParaRPr lang="ja-JP" alt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b="1" u="none" strike="noStrike" dirty="0">
                          <a:solidFill>
                            <a:srgbClr val="0066FF"/>
                          </a:solidFill>
                          <a:effectLst/>
                          <a:latin typeface="+mn-lt"/>
                        </a:rPr>
                        <a:t>272</a:t>
                      </a:r>
                      <a:endParaRPr lang="en-US" altLang="ja-JP" sz="1200" b="1" i="0" u="none" strike="noStrike" dirty="0">
                        <a:solidFill>
                          <a:srgbClr val="0066FF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endParaRPr lang="ja-JP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</a:tr>
            </a:tbl>
          </a:graphicData>
        </a:graphic>
      </p:graphicFrame>
      <p:sp>
        <p:nvSpPr>
          <p:cNvPr id="6" name="四角形吹き出し 5"/>
          <p:cNvSpPr/>
          <p:nvPr/>
        </p:nvSpPr>
        <p:spPr bwMode="auto">
          <a:xfrm>
            <a:off x="6300192" y="1412776"/>
            <a:ext cx="2160000" cy="900000"/>
          </a:xfrm>
          <a:prstGeom prst="wedgeRectCallout">
            <a:avLst>
              <a:gd name="adj1" fmla="val -90375"/>
              <a:gd name="adj2" fmla="val 33113"/>
            </a:avLst>
          </a:prstGeom>
          <a:solidFill>
            <a:srgbClr val="FFFF00"/>
          </a:solidFill>
          <a:ln>
            <a:solidFill>
              <a:srgbClr val="C00000"/>
            </a:solidFill>
          </a:ln>
          <a:effectLst/>
          <a:extLst/>
        </p:spPr>
        <p:txBody>
          <a:bodyPr wrap="none" rtlCol="0" anchor="ctr"/>
          <a:lstStyle/>
          <a:p>
            <a:pPr marR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altLang="ja-JP" sz="200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Related to</a:t>
            </a:r>
          </a:p>
          <a:p>
            <a:pPr marR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QA Section</a:t>
            </a:r>
            <a:endParaRPr kumimoji="0" lang="ja-JP" altLang="en-US" sz="20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四角形吹き出し 6"/>
          <p:cNvSpPr/>
          <p:nvPr/>
        </p:nvSpPr>
        <p:spPr bwMode="auto">
          <a:xfrm>
            <a:off x="6300192" y="3501008"/>
            <a:ext cx="2160000" cy="900000"/>
          </a:xfrm>
          <a:prstGeom prst="wedgeRectCallout">
            <a:avLst>
              <a:gd name="adj1" fmla="val 54042"/>
              <a:gd name="adj2" fmla="val -112552"/>
            </a:avLst>
          </a:prstGeom>
          <a:solidFill>
            <a:srgbClr val="FFFF00"/>
          </a:solidFill>
          <a:ln>
            <a:solidFill>
              <a:srgbClr val="C00000"/>
            </a:solidFill>
          </a:ln>
          <a:effectLst/>
          <a:extLst/>
        </p:spPr>
        <p:txBody>
          <a:bodyPr wrap="none" rtlCol="0" anchor="ctr"/>
          <a:lstStyle/>
          <a:p>
            <a:pPr marR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altLang="ja-JP" sz="200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Top-down</a:t>
            </a:r>
            <a:endParaRPr kumimoji="0" lang="en-US" altLang="ja-JP" sz="2000" kern="0" dirty="0">
              <a:solidFill>
                <a:sysClr val="windowText" lastClr="000000"/>
              </a:solidFill>
            </a:endParaRPr>
          </a:p>
          <a:p>
            <a:pPr marR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altLang="ja-JP" sz="2000" i="0" u="none" strike="noStrike" kern="0" cap="none" spc="0" normalizeH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approaches</a:t>
            </a:r>
          </a:p>
          <a:p>
            <a:pPr marR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altLang="ja-JP" sz="2000" i="0" u="none" strike="noStrike" kern="0" cap="none" spc="0" normalizeH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are increasing</a:t>
            </a:r>
            <a:endParaRPr kumimoji="0" lang="ja-JP" altLang="en-US" sz="20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1438525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/>
              <a:t>Comparison of trends (with Yamaguchi-san @Yahoo)</a:t>
            </a:r>
            <a:endParaRPr kumimoji="1" lang="ja-JP" altLang="en-US" dirty="0"/>
          </a:p>
        </p:txBody>
      </p:sp>
      <p:graphicFrame>
        <p:nvGraphicFramePr>
          <p:cNvPr id="3" name="表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8872045"/>
              </p:ext>
            </p:extLst>
          </p:nvPr>
        </p:nvGraphicFramePr>
        <p:xfrm>
          <a:off x="323530" y="895957"/>
          <a:ext cx="8640000" cy="5342409"/>
        </p:xfrm>
        <a:graphic>
          <a:graphicData uri="http://schemas.openxmlformats.org/drawingml/2006/table">
            <a:tbl>
              <a:tblPr firstRow="1">
                <a:tableStyleId>{69012ECD-51FC-41F1-AA8D-1B2483CD663E}</a:tableStyleId>
              </a:tblPr>
              <a:tblGrid>
                <a:gridCol w="3312366"/>
                <a:gridCol w="672075"/>
                <a:gridCol w="672075"/>
                <a:gridCol w="672075"/>
                <a:gridCol w="3311409"/>
              </a:tblGrid>
              <a:tr h="197867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altLang="ja-JP" sz="900" b="1" u="none" strike="noStrike" dirty="0" smtClean="0">
                          <a:solidFill>
                            <a:srgbClr val="FFFFFF"/>
                          </a:solidFill>
                          <a:effectLst/>
                          <a:latin typeface="+mn-lt"/>
                        </a:rPr>
                        <a:t>Category</a:t>
                      </a:r>
                      <a:endParaRPr lang="ja-JP" alt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0000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fi-FI" sz="900" b="1" u="none" strike="noStrike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Sessions</a:t>
                      </a:r>
                      <a:endParaRPr lang="fi-FI" sz="900" b="1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altLang="ja-JP" sz="900" b="1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+mn-lt"/>
                        </a:rPr>
                        <a:t>Memo</a:t>
                      </a:r>
                      <a:endParaRPr lang="ja-JP" alt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0000"/>
                    </a:solidFill>
                  </a:tcPr>
                </a:tc>
              </a:tr>
              <a:tr h="197867">
                <a:tc vMerge="1">
                  <a:txBody>
                    <a:bodyPr/>
                    <a:lstStyle/>
                    <a:p>
                      <a:pPr algn="ctr" fontAlgn="ctr"/>
                      <a:endParaRPr 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900" b="1" u="none" strike="noStrike" dirty="0">
                          <a:solidFill>
                            <a:srgbClr val="FFFFFF"/>
                          </a:solidFill>
                          <a:effectLst/>
                          <a:latin typeface="+mn-lt"/>
                        </a:rPr>
                        <a:t>2012</a:t>
                      </a:r>
                      <a:endParaRPr lang="en-US" altLang="ja-JP" sz="9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900" b="1" u="none" strike="noStrike" dirty="0">
                          <a:solidFill>
                            <a:srgbClr val="FFFFFF"/>
                          </a:solidFill>
                          <a:effectLst/>
                          <a:latin typeface="+mn-lt"/>
                        </a:rPr>
                        <a:t>2013</a:t>
                      </a:r>
                      <a:endParaRPr lang="en-US" altLang="ja-JP" sz="9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900" b="1" u="none" strike="noStrike" dirty="0">
                          <a:solidFill>
                            <a:srgbClr val="FFFFFF"/>
                          </a:solidFill>
                          <a:effectLst/>
                          <a:latin typeface="+mn-lt"/>
                        </a:rPr>
                        <a:t>2014</a:t>
                      </a:r>
                      <a:endParaRPr lang="en-US" altLang="ja-JP" sz="9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0000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fontAlgn="ctr"/>
                      <a:endParaRPr lang="ja-JP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  <a:latin typeface="+mn-lt"/>
                        </a:rPr>
                        <a:t>Adoption &amp; Transformation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26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0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0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ja-JP" sz="9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Divided</a:t>
                      </a:r>
                      <a:r>
                        <a:rPr lang="en-US" altLang="ja-JP" sz="9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into “Enterprise Agile”, “Learning”, and so on.</a:t>
                      </a:r>
                      <a:endParaRPr lang="ja-JP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  <a:latin typeface="+mn-lt"/>
                        </a:rPr>
                        <a:t>Agile Bootcamp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7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7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7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  <a:latin typeface="+mn-lt"/>
                        </a:rPr>
                        <a:t>Coaching &amp; Mentoring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15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15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16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  <a:latin typeface="+mn-lt"/>
                        </a:rPr>
                        <a:t>Distrubuted Agile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5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0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0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900" u="none" strike="noStrike" dirty="0" smtClean="0">
                          <a:effectLst/>
                          <a:latin typeface="+mn-lt"/>
                        </a:rPr>
                        <a:t>Held only in 2012.</a:t>
                      </a:r>
                      <a:endParaRPr lang="ja-JP" altLang="en-US" sz="900" b="0" i="0" u="none" strike="noStrike" dirty="0" smtClean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  <a:latin typeface="+mn-lt"/>
                        </a:rPr>
                        <a:t>Emerging Applications of Agile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5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0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0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900" u="none" strike="noStrike" dirty="0" smtClean="0">
                          <a:effectLst/>
                          <a:latin typeface="+mn-lt"/>
                        </a:rPr>
                        <a:t>Held only in 2012.</a:t>
                      </a:r>
                      <a:endParaRPr lang="ja-JP" altLang="en-US" sz="900" b="0" i="0" u="none" strike="noStrike" dirty="0" smtClean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 smtClean="0">
                          <a:effectLst/>
                          <a:latin typeface="+mn-lt"/>
                        </a:rPr>
                        <a:t>Croudsourced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0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14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0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ja-JP" sz="900" u="none" strike="noStrike" dirty="0" smtClean="0">
                          <a:effectLst/>
                          <a:latin typeface="+mn-lt"/>
                        </a:rPr>
                        <a:t>Held only in 2013.</a:t>
                      </a:r>
                      <a:endParaRPr lang="ja-JP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  <a:latin typeface="+mn-lt"/>
                        </a:rPr>
                        <a:t>Lean Startup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0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15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0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ja-JP" sz="900" u="none" strike="noStrike" dirty="0" smtClean="0">
                          <a:effectLst/>
                          <a:latin typeface="+mn-lt"/>
                        </a:rPr>
                        <a:t>Held only in 2013.</a:t>
                      </a:r>
                      <a:endParaRPr lang="ja-JP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  <a:latin typeface="+mn-lt"/>
                        </a:rPr>
                        <a:t>Testing &amp; Quality Assurance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12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11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13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000"/>
                    </a:solidFill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  <a:latin typeface="+mn-lt"/>
                        </a:rPr>
                        <a:t>Collaboration Culture &amp; Teams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18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15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23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  <a:latin typeface="+mn-lt"/>
                        </a:rPr>
                        <a:t>Development Practices &amp; Craftsmanship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16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20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28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  <a:latin typeface="+mn-lt"/>
                        </a:rPr>
                        <a:t>DevOps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0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13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15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  <a:latin typeface="+mn-lt"/>
                        </a:rPr>
                        <a:t>Enterprise Agile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21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19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28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  <a:latin typeface="+mn-lt"/>
                        </a:rPr>
                        <a:t>Project Program and Portfolio Management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0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25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24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 smtClean="0">
                          <a:effectLst/>
                          <a:latin typeface="+mn-lt"/>
                        </a:rPr>
                        <a:t>Experience Reports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20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14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25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  <a:latin typeface="+mn-lt"/>
                        </a:rPr>
                        <a:t>Keynote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3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3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3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  <a:latin typeface="+mn-lt"/>
                        </a:rPr>
                        <a:t>Leadership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13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12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16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  <a:latin typeface="+mn-lt"/>
                        </a:rPr>
                        <a:t>Learning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0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17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15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  <a:latin typeface="+mn-lt"/>
                        </a:rPr>
                        <a:t>Lightning Talks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0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0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3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altLang="ja-JP" sz="900" u="none" strike="noStrike" baseline="0" dirty="0" smtClean="0">
                          <a:effectLst/>
                          <a:latin typeface="+mn-lt"/>
                        </a:rPr>
                        <a:t>10 min/person.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 smtClean="0">
                          <a:effectLst/>
                          <a:latin typeface="+mn-lt"/>
                        </a:rPr>
                        <a:t>Open Jam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26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4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4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ja-JP" sz="900" u="none" strike="noStrike" dirty="0" smtClean="0">
                          <a:effectLst/>
                          <a:latin typeface="+mn-lt"/>
                        </a:rPr>
                        <a:t>Including “Coaches Clinic” in 2012.</a:t>
                      </a:r>
                      <a:endParaRPr lang="ja-JP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  <a:latin typeface="+mn-lt"/>
                        </a:rPr>
                        <a:t>Research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8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9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9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ja-JP" sz="900" u="none" strike="noStrike" dirty="0" smtClean="0">
                          <a:effectLst/>
                          <a:latin typeface="+mn-lt"/>
                        </a:rPr>
                        <a:t>Including LT for researchers.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 smtClean="0">
                          <a:effectLst/>
                          <a:latin typeface="+mn-lt"/>
                        </a:rPr>
                        <a:t>Special Events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9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8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9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altLang="ja-JP" sz="900" u="none" strike="noStrike" dirty="0" smtClean="0">
                          <a:effectLst/>
                          <a:latin typeface="+mn-lt"/>
                        </a:rPr>
                        <a:t>Including</a:t>
                      </a:r>
                      <a:r>
                        <a:rPr lang="en-US" altLang="ja-JP" sz="900" u="none" strike="noStrike" baseline="0" dirty="0" smtClean="0">
                          <a:effectLst/>
                          <a:latin typeface="+mn-lt"/>
                        </a:rPr>
                        <a:t> parties.</a:t>
                      </a:r>
                      <a:endParaRPr lang="ja-JP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 smtClean="0">
                          <a:effectLst/>
                          <a:latin typeface="+mn-lt"/>
                        </a:rPr>
                        <a:t>Stalwarts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9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7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8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  <a:latin typeface="+mn-lt"/>
                        </a:rPr>
                        <a:t>User Experience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12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14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11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 smtClean="0">
                          <a:effectLst/>
                          <a:latin typeface="+mn-lt"/>
                        </a:rPr>
                        <a:t>Working </a:t>
                      </a:r>
                      <a:r>
                        <a:rPr lang="en-US" sz="900" u="none" strike="noStrike" dirty="0">
                          <a:effectLst/>
                          <a:latin typeface="+mn-lt"/>
                        </a:rPr>
                        <a:t>with </a:t>
                      </a:r>
                      <a:r>
                        <a:rPr lang="en-US" sz="900" u="none" strike="noStrike" dirty="0" smtClean="0">
                          <a:effectLst/>
                          <a:latin typeface="+mn-lt"/>
                        </a:rPr>
                        <a:t>Customers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17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17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15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ja-JP" sz="9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Total</a:t>
                      </a:r>
                      <a:endParaRPr lang="ja-JP" alt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b="1" u="none" strike="noStrike" dirty="0">
                          <a:solidFill>
                            <a:srgbClr val="0066FF"/>
                          </a:solidFill>
                          <a:effectLst/>
                          <a:latin typeface="+mn-lt"/>
                        </a:rPr>
                        <a:t>242</a:t>
                      </a:r>
                      <a:endParaRPr lang="en-US" altLang="ja-JP" sz="900" b="1" i="0" u="none" strike="noStrike" dirty="0">
                        <a:solidFill>
                          <a:srgbClr val="0066FF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b="1" u="none" strike="noStrike" dirty="0">
                          <a:solidFill>
                            <a:srgbClr val="0066FF"/>
                          </a:solidFill>
                          <a:effectLst/>
                          <a:latin typeface="+mn-lt"/>
                        </a:rPr>
                        <a:t>259</a:t>
                      </a:r>
                      <a:endParaRPr lang="en-US" altLang="ja-JP" sz="900" b="1" i="0" u="none" strike="noStrike" dirty="0">
                        <a:solidFill>
                          <a:srgbClr val="0066FF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b="1" u="none" strike="noStrike" dirty="0">
                          <a:solidFill>
                            <a:srgbClr val="0066FF"/>
                          </a:solidFill>
                          <a:effectLst/>
                          <a:latin typeface="+mn-lt"/>
                        </a:rPr>
                        <a:t>272</a:t>
                      </a:r>
                      <a:endParaRPr lang="en-US" altLang="ja-JP" sz="900" b="1" i="0" u="none" strike="noStrike" dirty="0">
                        <a:solidFill>
                          <a:srgbClr val="0066FF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</a:tr>
            </a:tbl>
          </a:graphicData>
        </a:graphic>
      </p:graphicFrame>
      <p:sp>
        <p:nvSpPr>
          <p:cNvPr id="5" name="四角形吹き出し 4"/>
          <p:cNvSpPr/>
          <p:nvPr/>
        </p:nvSpPr>
        <p:spPr bwMode="auto">
          <a:xfrm>
            <a:off x="6965042" y="1988840"/>
            <a:ext cx="2160000" cy="900000"/>
          </a:xfrm>
          <a:prstGeom prst="wedgeRectCallout">
            <a:avLst>
              <a:gd name="adj1" fmla="val -89804"/>
              <a:gd name="adj2" fmla="val 35853"/>
            </a:avLst>
          </a:prstGeom>
          <a:solidFill>
            <a:srgbClr val="FFFF00"/>
          </a:solidFill>
          <a:ln>
            <a:solidFill>
              <a:srgbClr val="C00000"/>
            </a:solidFill>
          </a:ln>
          <a:effectLst/>
          <a:extLst/>
        </p:spPr>
        <p:txBody>
          <a:bodyPr wrap="none" rtlCol="0" anchor="ctr"/>
          <a:lstStyle/>
          <a:p>
            <a:pPr marR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altLang="ja-JP" sz="200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Remaining</a:t>
            </a:r>
          </a:p>
          <a:p>
            <a:pPr marR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altLang="ja-JP" sz="200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at the same level</a:t>
            </a:r>
            <a:endParaRPr kumimoji="0" lang="ja-JP" altLang="en-US" sz="20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四角形吹き出し 6"/>
          <p:cNvSpPr/>
          <p:nvPr/>
        </p:nvSpPr>
        <p:spPr bwMode="auto">
          <a:xfrm>
            <a:off x="6965042" y="3284984"/>
            <a:ext cx="2160000" cy="900000"/>
          </a:xfrm>
          <a:prstGeom prst="wedgeRectCallout">
            <a:avLst>
              <a:gd name="adj1" fmla="val -89804"/>
              <a:gd name="adj2" fmla="val -40861"/>
            </a:avLst>
          </a:prstGeom>
          <a:solidFill>
            <a:srgbClr val="FFFF00"/>
          </a:solidFill>
          <a:ln>
            <a:solidFill>
              <a:srgbClr val="C00000"/>
            </a:solidFill>
          </a:ln>
          <a:effectLst/>
          <a:extLst/>
        </p:spPr>
        <p:txBody>
          <a:bodyPr wrap="none" rtlCol="0" anchor="ctr"/>
          <a:lstStyle/>
          <a:p>
            <a:pPr marR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altLang="ja-JP" sz="200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Increasing</a:t>
            </a:r>
            <a:endParaRPr kumimoji="0" lang="ja-JP" altLang="en-US" sz="20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0522360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17"/>
          <p:cNvSpPr txBox="1">
            <a:spLocks noChangeArrowheads="1"/>
          </p:cNvSpPr>
          <p:nvPr/>
        </p:nvSpPr>
        <p:spPr bwMode="auto">
          <a:xfrm>
            <a:off x="445331" y="1052736"/>
            <a:ext cx="8240400" cy="540000"/>
          </a:xfrm>
          <a:prstGeom prst="rect">
            <a:avLst/>
          </a:prstGeom>
          <a:solidFill>
            <a:srgbClr val="7F7F7F"/>
          </a:solidFill>
          <a:ln w="12700">
            <a:solidFill>
              <a:srgbClr val="00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kumimoji="1" lang="en-US" altLang="ja-JP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ＭＳ Ｐゴシック" panose="020B0600070205080204" pitchFamily="50" charset="-128"/>
              </a:rPr>
              <a:t>1. Basic Information of Agile2014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8" name="Text Box 17"/>
          <p:cNvSpPr txBox="1">
            <a:spLocks noChangeArrowheads="1"/>
          </p:cNvSpPr>
          <p:nvPr/>
        </p:nvSpPr>
        <p:spPr bwMode="auto">
          <a:xfrm>
            <a:off x="445331" y="2828934"/>
            <a:ext cx="8240400" cy="540000"/>
          </a:xfrm>
          <a:prstGeom prst="rect">
            <a:avLst/>
          </a:prstGeom>
          <a:solidFill>
            <a:srgbClr val="7F7F7F"/>
          </a:solidFill>
          <a:ln w="12700">
            <a:solidFill>
              <a:srgbClr val="00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3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. The Latest Trend of Agile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10" name="Text Box 17"/>
          <p:cNvSpPr txBox="1">
            <a:spLocks noChangeArrowheads="1"/>
          </p:cNvSpPr>
          <p:nvPr/>
        </p:nvSpPr>
        <p:spPr bwMode="auto">
          <a:xfrm>
            <a:off x="445331" y="1940835"/>
            <a:ext cx="8240400" cy="540000"/>
          </a:xfrm>
          <a:prstGeom prst="rect">
            <a:avLst/>
          </a:prstGeom>
          <a:solidFill>
            <a:srgbClr val="C00000"/>
          </a:solidFill>
          <a:ln w="12700">
            <a:solidFill>
              <a:srgbClr val="BF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2. My Presentation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11" name="Text Box 17"/>
          <p:cNvSpPr txBox="1">
            <a:spLocks noChangeArrowheads="1"/>
          </p:cNvSpPr>
          <p:nvPr/>
        </p:nvSpPr>
        <p:spPr bwMode="auto">
          <a:xfrm>
            <a:off x="445331" y="3717032"/>
            <a:ext cx="8240400" cy="540000"/>
          </a:xfrm>
          <a:prstGeom prst="rect">
            <a:avLst/>
          </a:prstGeom>
          <a:solidFill>
            <a:srgbClr val="7F7F7F"/>
          </a:solidFill>
          <a:ln w="12700">
            <a:solidFill>
              <a:srgbClr val="00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4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Conclusions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859006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solidFill>
            <a:srgbClr val="FFFF00"/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Information and </a:t>
            </a:r>
            <a:r>
              <a:rPr lang="en-US" altLang="ja-JP" dirty="0" smtClean="0"/>
              <a:t>documents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0" name="タイトル 2"/>
          <p:cNvSpPr txBox="1">
            <a:spLocks/>
          </p:cNvSpPr>
          <p:nvPr/>
        </p:nvSpPr>
        <p:spPr>
          <a:xfrm>
            <a:off x="252000" y="945456"/>
            <a:ext cx="8640000" cy="108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Session information</a:t>
            </a:r>
          </a:p>
          <a:p>
            <a:pPr algn="l">
              <a:spcBef>
                <a:spcPts val="0"/>
              </a:spcBef>
            </a:pPr>
            <a:r>
              <a:rPr kumimoji="0" lang="en-US" altLang="ja-JP" sz="1800" b="0" kern="0" dirty="0" smtClean="0">
                <a:solidFill>
                  <a:srgbClr val="008000"/>
                </a:solidFill>
                <a:latin typeface="+mn-lt"/>
                <a:ea typeface="+mn-ea"/>
                <a:cs typeface="ＭＳ 明朝"/>
              </a:rPr>
              <a:t>★URL</a:t>
            </a:r>
          </a:p>
        </p:txBody>
      </p:sp>
      <p:sp>
        <p:nvSpPr>
          <p:cNvPr id="11" name="タイトル 2"/>
          <p:cNvSpPr txBox="1">
            <a:spLocks/>
          </p:cNvSpPr>
          <p:nvPr/>
        </p:nvSpPr>
        <p:spPr>
          <a:xfrm>
            <a:off x="252000" y="3657270"/>
            <a:ext cx="8640000" cy="108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400" b="0" kern="0" dirty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P</a:t>
            </a: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resentation</a:t>
            </a: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  <a:cs typeface="ＭＳ 明朝"/>
              </a:rPr>
              <a:t> document published </a:t>
            </a:r>
            <a:r>
              <a:rPr kumimoji="0" lang="en-US" altLang="ja-JP" sz="2400" b="0" kern="0" dirty="0">
                <a:solidFill>
                  <a:srgbClr val="000000"/>
                </a:solidFill>
                <a:latin typeface="+mn-lt"/>
                <a:cs typeface="ＭＳ 明朝"/>
              </a:rPr>
              <a:t>on Agile Alliance </a:t>
            </a: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  <a:cs typeface="ＭＳ 明朝"/>
              </a:rPr>
              <a:t>site</a:t>
            </a:r>
            <a:endParaRPr kumimoji="0" lang="en-US" altLang="ja-JP" sz="2400" b="0" kern="0" dirty="0" smtClean="0">
              <a:solidFill>
                <a:srgbClr val="000000"/>
              </a:solidFill>
              <a:latin typeface="+mn-lt"/>
              <a:ea typeface="+mn-ea"/>
              <a:cs typeface="ＭＳ 明朝"/>
            </a:endParaRPr>
          </a:p>
          <a:p>
            <a:pPr algn="l">
              <a:spcBef>
                <a:spcPts val="0"/>
              </a:spcBef>
            </a:pPr>
            <a:r>
              <a:rPr kumimoji="0" lang="en-US" altLang="ja-JP" sz="1800" b="0" kern="0" dirty="0" smtClean="0">
                <a:solidFill>
                  <a:srgbClr val="008000"/>
                </a:solidFill>
                <a:latin typeface="+mn-lt"/>
                <a:cs typeface="ＭＳ 明朝"/>
              </a:rPr>
              <a:t>★URL</a:t>
            </a:r>
            <a:endParaRPr kumimoji="0" lang="en-US" altLang="ja-JP" sz="1800" b="0" kern="0" dirty="0" smtClean="0">
              <a:solidFill>
                <a:srgbClr val="008000"/>
              </a:solidFill>
              <a:latin typeface="+mn-lt"/>
              <a:ea typeface="+mn-ea"/>
              <a:cs typeface="ＭＳ 明朝"/>
            </a:endParaRPr>
          </a:p>
        </p:txBody>
      </p:sp>
      <p:sp>
        <p:nvSpPr>
          <p:cNvPr id="6" name="タイトル 2"/>
          <p:cNvSpPr txBox="1">
            <a:spLocks/>
          </p:cNvSpPr>
          <p:nvPr/>
        </p:nvSpPr>
        <p:spPr>
          <a:xfrm>
            <a:off x="252000" y="2301363"/>
            <a:ext cx="8640000" cy="108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Paper published on Agile Alliance site</a:t>
            </a:r>
          </a:p>
          <a:p>
            <a:pPr algn="l">
              <a:spcBef>
                <a:spcPts val="0"/>
              </a:spcBef>
            </a:pPr>
            <a:r>
              <a:rPr kumimoji="0" lang="en-US" altLang="ja-JP" sz="1800" b="0" kern="0" dirty="0" smtClean="0">
                <a:latin typeface="+mn-lt"/>
                <a:ea typeface="+mn-ea"/>
                <a:cs typeface="ＭＳ 明朝"/>
                <a:hlinkClick r:id="rId3"/>
              </a:rPr>
              <a:t>http</a:t>
            </a:r>
            <a:r>
              <a:rPr kumimoji="0" lang="en-US" altLang="ja-JP" sz="1800" b="0" kern="0" dirty="0">
                <a:latin typeface="+mn-lt"/>
                <a:ea typeface="+mn-ea"/>
                <a:cs typeface="ＭＳ 明朝"/>
                <a:hlinkClick r:id="rId3"/>
              </a:rPr>
              <a:t>://www.agilealliance.org/files/5014/0509/9284/ExperienceReport.2014.</a:t>
            </a:r>
            <a:r>
              <a:rPr kumimoji="0" lang="en-US" altLang="ja-JP" sz="1800" b="0" kern="0" dirty="0" smtClean="0">
                <a:latin typeface="+mn-lt"/>
                <a:ea typeface="+mn-ea"/>
                <a:cs typeface="ＭＳ 明朝"/>
                <a:hlinkClick r:id="rId3"/>
              </a:rPr>
              <a:t>Ito.pdf</a:t>
            </a:r>
            <a:endParaRPr kumimoji="0" lang="en-US" altLang="ja-JP" sz="1800" b="0" kern="0" dirty="0" smtClean="0">
              <a:latin typeface="+mn-lt"/>
              <a:ea typeface="+mn-ea"/>
              <a:cs typeface="ＭＳ 明朝"/>
            </a:endParaRPr>
          </a:p>
        </p:txBody>
      </p:sp>
    </p:spTree>
    <p:extLst>
      <p:ext uri="{BB962C8B-B14F-4D97-AF65-F5344CB8AC3E}">
        <p14:creationId xmlns:p14="http://schemas.microsoft.com/office/powerpoint/2010/main" val="8750780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solidFill>
              <a:srgbClr val="FFFFFF"/>
            </a:solidFill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Before session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7" name="図 6" descr="01_セッション参加者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81" y="692696"/>
            <a:ext cx="8871385" cy="554461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2456166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solidFill>
              <a:srgbClr val="FFFFFF"/>
            </a:solidFill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Before session</a:t>
            </a:r>
            <a:r>
              <a:rPr lang="en-US" altLang="ja-JP" kern="0" dirty="0">
                <a:solidFill>
                  <a:schemeClr val="accent1"/>
                </a:solidFill>
                <a:latin typeface="+mn-lt"/>
                <a:ea typeface="+mj-ea"/>
              </a:rPr>
              <a:t> </a:t>
            </a:r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(expanded)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5" name="図 4" descr="満員御礼の魚拓_2014-07-27 のコピー 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35227"/>
            <a:ext cx="9144000" cy="2787547"/>
          </a:xfrm>
          <a:prstGeom prst="rect">
            <a:avLst/>
          </a:prstGeom>
        </p:spPr>
      </p:pic>
      <p:sp>
        <p:nvSpPr>
          <p:cNvPr id="6" name="正方形/長方形 5"/>
          <p:cNvSpPr/>
          <p:nvPr/>
        </p:nvSpPr>
        <p:spPr bwMode="auto">
          <a:xfrm>
            <a:off x="251520" y="4077072"/>
            <a:ext cx="4176464" cy="720080"/>
          </a:xfrm>
          <a:prstGeom prst="rect">
            <a:avLst/>
          </a:prstGeom>
          <a:noFill/>
          <a:ln w="38100"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20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正方形/長方形 6"/>
          <p:cNvSpPr/>
          <p:nvPr/>
        </p:nvSpPr>
        <p:spPr bwMode="auto">
          <a:xfrm>
            <a:off x="8207055" y="2480444"/>
            <a:ext cx="648072" cy="504056"/>
          </a:xfrm>
          <a:prstGeom prst="rect">
            <a:avLst/>
          </a:prstGeom>
          <a:noFill/>
          <a:ln w="38100"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20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8" name="円形吹き出し 7"/>
          <p:cNvSpPr/>
          <p:nvPr/>
        </p:nvSpPr>
        <p:spPr bwMode="auto">
          <a:xfrm>
            <a:off x="5364088" y="5157192"/>
            <a:ext cx="3528392" cy="935541"/>
          </a:xfrm>
          <a:prstGeom prst="wedgeEllipseCallout">
            <a:avLst>
              <a:gd name="adj1" fmla="val -49191"/>
              <a:gd name="adj2" fmla="val -119202"/>
            </a:avLst>
          </a:prstGeom>
          <a:solidFill>
            <a:srgbClr val="FFFF00"/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anchor="ctr" anchorCtr="0"/>
          <a:lstStyle/>
          <a:p>
            <a:pPr algn="ctr"/>
            <a:r>
              <a:rPr lang="en-US" altLang="ja-JP" sz="2400" b="1" dirty="0" smtClean="0">
                <a:solidFill>
                  <a:schemeClr val="accent1"/>
                </a:solidFill>
              </a:rPr>
              <a:t>Fully booked!?</a:t>
            </a:r>
          </a:p>
          <a:p>
            <a:pPr algn="ctr"/>
            <a:r>
              <a:rPr lang="en-US" altLang="ja-JP" sz="2400" b="1" dirty="0" smtClean="0">
                <a:solidFill>
                  <a:schemeClr val="accent1"/>
                </a:solidFill>
              </a:rPr>
              <a:t>(105 seats)</a:t>
            </a:r>
          </a:p>
        </p:txBody>
      </p:sp>
    </p:spTree>
    <p:extLst>
      <p:ext uri="{BB962C8B-B14F-4D97-AF65-F5344CB8AC3E}">
        <p14:creationId xmlns:p14="http://schemas.microsoft.com/office/powerpoint/2010/main" val="10289612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2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solidFill>
              <a:srgbClr val="FFFFFF"/>
            </a:solidFill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On session program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2" name="図 1" descr="02_セッション情報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52" y="850900"/>
            <a:ext cx="9036496" cy="5083029"/>
          </a:xfrm>
          <a:prstGeom prst="rect">
            <a:avLst/>
          </a:prstGeom>
        </p:spPr>
      </p:pic>
      <p:sp>
        <p:nvSpPr>
          <p:cNvPr id="5" name="正方形/長方形 4"/>
          <p:cNvSpPr/>
          <p:nvPr/>
        </p:nvSpPr>
        <p:spPr bwMode="auto">
          <a:xfrm>
            <a:off x="3779912" y="2564904"/>
            <a:ext cx="3456384" cy="1656184"/>
          </a:xfrm>
          <a:prstGeom prst="rect">
            <a:avLst/>
          </a:prstGeom>
          <a:noFill/>
          <a:ln w="38100"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20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5404915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solidFill>
              <a:srgbClr val="FFFFFF"/>
            </a:solidFill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Venue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2" name="図 1" descr="03_room_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3992" y="849600"/>
            <a:ext cx="4716016" cy="2652759"/>
          </a:xfrm>
          <a:prstGeom prst="rect">
            <a:avLst/>
          </a:prstGeom>
        </p:spPr>
      </p:pic>
      <p:pic>
        <p:nvPicPr>
          <p:cNvPr id="3" name="図 2" descr="03_room_4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18" y="3645024"/>
            <a:ext cx="4464496" cy="2511280"/>
          </a:xfrm>
          <a:prstGeom prst="rect">
            <a:avLst/>
          </a:prstGeom>
        </p:spPr>
      </p:pic>
      <p:pic>
        <p:nvPicPr>
          <p:cNvPr id="5" name="図 4" descr="05_room_3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6631" y="3645024"/>
            <a:ext cx="4464496" cy="2511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840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solidFill>
              <a:srgbClr val="FFFFFF"/>
            </a:solidFill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Key item as a speaker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8" name="図 7" descr="06_badg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5836" y="849600"/>
            <a:ext cx="2952328" cy="5248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28579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solidFill>
              <a:srgbClr val="FFFFFF"/>
            </a:solidFill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Image of presentation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3" name="図 2" descr="登壇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52" y="849600"/>
            <a:ext cx="9066097" cy="5099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0958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2"/>
          <p:cNvSpPr txBox="1">
            <a:spLocks/>
          </p:cNvSpPr>
          <p:nvPr/>
        </p:nvSpPr>
        <p:spPr>
          <a:xfrm>
            <a:off x="3660078" y="1016733"/>
            <a:ext cx="288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 defTabSz="38100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sz="3600" kern="0" dirty="0" smtClean="0">
                <a:solidFill>
                  <a:srgbClr val="000000"/>
                </a:solidFill>
                <a:latin typeface="+mn-lt"/>
                <a:ea typeface="+mn-ea"/>
              </a:rPr>
              <a:t>Hiroyuki Ito</a:t>
            </a:r>
          </a:p>
        </p:txBody>
      </p:sp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solidFill>
              <a:srgbClr val="FFFFFF"/>
            </a:solidFill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About me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2" name="図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592" y="4857919"/>
            <a:ext cx="3404220" cy="1144041"/>
          </a:xfrm>
          <a:prstGeom prst="rect">
            <a:avLst/>
          </a:prstGeom>
        </p:spPr>
      </p:pic>
      <p:pic>
        <p:nvPicPr>
          <p:cNvPr id="6" name="図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4048" y="4857919"/>
            <a:ext cx="3413521" cy="1153342"/>
          </a:xfrm>
          <a:prstGeom prst="rect">
            <a:avLst/>
          </a:prstGeom>
        </p:spPr>
      </p:pic>
      <p:pic>
        <p:nvPicPr>
          <p:cNvPr id="1026" name="Picture 2" descr="C:\Users\hiroyuki.a.ito\Pictures\Thehiro_v2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078" y="1016732"/>
            <a:ext cx="3429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タイトル 2"/>
          <p:cNvSpPr txBox="1">
            <a:spLocks/>
          </p:cNvSpPr>
          <p:nvPr/>
        </p:nvSpPr>
        <p:spPr>
          <a:xfrm>
            <a:off x="3660078" y="3169996"/>
            <a:ext cx="5400320" cy="144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lvl="0" algn="l" defTabSz="38100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sz="3600" kern="0" dirty="0" smtClean="0">
                <a:solidFill>
                  <a:schemeClr val="accent1"/>
                </a:solidFill>
                <a:latin typeface="+mn-lt"/>
                <a:ea typeface="+mn-ea"/>
              </a:rPr>
              <a:t>Test-Driven</a:t>
            </a:r>
          </a:p>
          <a:p>
            <a:pPr lvl="0" algn="l" defTabSz="38100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sz="3600" kern="0" dirty="0" smtClean="0">
                <a:solidFill>
                  <a:schemeClr val="accent1"/>
                </a:solidFill>
                <a:latin typeface="+mn-lt"/>
                <a:ea typeface="+mn-ea"/>
              </a:rPr>
              <a:t>Development Group</a:t>
            </a:r>
            <a:endParaRPr lang="en-US" altLang="ja-JP" sz="3600" kern="0" dirty="0" smtClean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8" name="タイトル 2"/>
          <p:cNvSpPr txBox="1">
            <a:spLocks/>
          </p:cNvSpPr>
          <p:nvPr/>
        </p:nvSpPr>
        <p:spPr>
          <a:xfrm>
            <a:off x="3660078" y="2089634"/>
            <a:ext cx="540032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lvl="0" algn="l" defTabSz="38100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sz="3600" b="0" kern="0" dirty="0" smtClean="0">
                <a:solidFill>
                  <a:schemeClr val="accent6"/>
                </a:solidFill>
                <a:latin typeface="+mn-lt"/>
                <a:ea typeface="+mn-ea"/>
                <a:hlinkClick r:id="rId6"/>
              </a:rPr>
              <a:t>@hageyahhoo</a:t>
            </a:r>
            <a:endParaRPr lang="en-US" altLang="ja-JP" sz="3600" b="0" kern="0" dirty="0" smtClean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9" name="タイトル 2"/>
          <p:cNvSpPr txBox="1">
            <a:spLocks/>
          </p:cNvSpPr>
          <p:nvPr/>
        </p:nvSpPr>
        <p:spPr>
          <a:xfrm>
            <a:off x="6540398" y="1016733"/>
            <a:ext cx="252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 defTabSz="38100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sz="3600" kern="0" dirty="0" smtClean="0">
                <a:latin typeface="+mn-lt"/>
                <a:ea typeface="+mn-ea"/>
              </a:rPr>
              <a:t>(The Hiro)</a:t>
            </a:r>
          </a:p>
        </p:txBody>
      </p:sp>
    </p:spTree>
    <p:extLst>
      <p:ext uri="{BB962C8B-B14F-4D97-AF65-F5344CB8AC3E}">
        <p14:creationId xmlns:p14="http://schemas.microsoft.com/office/powerpoint/2010/main" val="5229433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Result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0" name="タイトル 2"/>
          <p:cNvSpPr txBox="1">
            <a:spLocks/>
          </p:cNvSpPr>
          <p:nvPr/>
        </p:nvSpPr>
        <p:spPr>
          <a:xfrm>
            <a:off x="252000" y="945456"/>
            <a:ext cx="8640000" cy="144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About </a:t>
            </a:r>
            <a:r>
              <a:rPr kumimoji="0" lang="en-US" altLang="ja-JP" sz="2400" kern="0" dirty="0" smtClean="0">
                <a:solidFill>
                  <a:schemeClr val="accent1"/>
                </a:solidFill>
                <a:latin typeface="+mn-lt"/>
                <a:ea typeface="+mn-ea"/>
                <a:cs typeface="ＭＳ 明朝"/>
              </a:rPr>
              <a:t>60</a:t>
            </a: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 persons attended.</a:t>
            </a:r>
          </a:p>
          <a:p>
            <a:pPr marL="342900" indent="-342900" algn="l">
              <a:spcBef>
                <a:spcPts val="0"/>
              </a:spcBef>
              <a:buFont typeface="Arial"/>
              <a:buChar char="•"/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Attendance Ratio = </a:t>
            </a:r>
            <a:r>
              <a:rPr kumimoji="0" lang="en-US" altLang="ja-JP" sz="2400" kern="0" dirty="0" smtClean="0">
                <a:solidFill>
                  <a:schemeClr val="accent1"/>
                </a:solidFill>
                <a:latin typeface="+mn-lt"/>
                <a:ea typeface="+mn-ea"/>
                <a:cs typeface="ＭＳ 明朝"/>
              </a:rPr>
              <a:t>57%</a:t>
            </a:r>
          </a:p>
          <a:p>
            <a:pPr marL="342900" indent="-342900" algn="l">
              <a:spcBef>
                <a:spcPts val="0"/>
              </a:spcBef>
              <a:buFont typeface="Arial"/>
              <a:buChar char="•"/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Average : about </a:t>
            </a:r>
            <a:r>
              <a:rPr kumimoji="0" lang="en-US" altLang="ja-JP" sz="2400" kern="0" dirty="0" smtClean="0">
                <a:solidFill>
                  <a:srgbClr val="0066FF"/>
                </a:solidFill>
                <a:latin typeface="+mn-lt"/>
                <a:ea typeface="+mn-ea"/>
                <a:cs typeface="ＭＳ 明朝"/>
              </a:rPr>
              <a:t>50%</a:t>
            </a: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 (-&gt; </a:t>
            </a:r>
            <a:r>
              <a:rPr kumimoji="0" lang="en-US" altLang="ja-JP" sz="2400" kern="0" dirty="0" smtClean="0">
                <a:solidFill>
                  <a:srgbClr val="BF0000"/>
                </a:solidFill>
                <a:latin typeface="+mn-lt"/>
                <a:ea typeface="+mn-ea"/>
                <a:cs typeface="ＭＳ 明朝"/>
              </a:rPr>
              <a:t>GOOD!</a:t>
            </a: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)</a:t>
            </a:r>
          </a:p>
        </p:txBody>
      </p:sp>
      <p:sp>
        <p:nvSpPr>
          <p:cNvPr id="12" name="タイトル 2"/>
          <p:cNvSpPr txBox="1">
            <a:spLocks/>
          </p:cNvSpPr>
          <p:nvPr/>
        </p:nvSpPr>
        <p:spPr>
          <a:xfrm>
            <a:off x="252000" y="4653136"/>
            <a:ext cx="8640000" cy="144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  <a:cs typeface="ＭＳ 明朝"/>
              </a:rPr>
              <a:t>My shepherds often reacted positively during my presentation.</a:t>
            </a:r>
          </a:p>
          <a:p>
            <a:pPr marL="342900" indent="-342900" algn="l">
              <a:buFont typeface="Arial"/>
              <a:buChar char="•"/>
            </a:pP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  <a:cs typeface="ＭＳ 明朝"/>
              </a:rPr>
              <a:t>He is a real </a:t>
            </a:r>
            <a:r>
              <a:rPr kumimoji="0" lang="en-US" altLang="ja-JP" sz="2400" kern="0" dirty="0" smtClean="0">
                <a:solidFill>
                  <a:srgbClr val="BF0000"/>
                </a:solidFill>
                <a:latin typeface="+mn-lt"/>
                <a:cs typeface="ＭＳ 明朝"/>
              </a:rPr>
              <a:t>SAMURAI</a:t>
            </a: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  <a:cs typeface="ＭＳ 明朝"/>
              </a:rPr>
              <a:t>! (-&gt; </a:t>
            </a:r>
            <a:r>
              <a:rPr kumimoji="0" lang="en-US" altLang="ja-JP" sz="2400" kern="0" dirty="0" smtClean="0">
                <a:solidFill>
                  <a:srgbClr val="008000"/>
                </a:solidFill>
                <a:latin typeface="+mn-lt"/>
                <a:cs typeface="ＭＳ 明朝"/>
              </a:rPr>
              <a:t>Maybe good </a:t>
            </a:r>
            <a:r>
              <a:rPr kumimoji="0" lang="en-US" altLang="ja-JP" sz="2400" kern="0" dirty="0" smtClean="0">
                <a:solidFill>
                  <a:srgbClr val="008000"/>
                </a:solidFill>
                <a:latin typeface="+mn-lt"/>
                <a:cs typeface="ＭＳ 明朝"/>
                <a:sym typeface="Wingdings"/>
              </a:rPr>
              <a:t></a:t>
            </a: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  <a:cs typeface="ＭＳ 明朝"/>
              </a:rPr>
              <a:t>)</a:t>
            </a:r>
          </a:p>
        </p:txBody>
      </p:sp>
      <p:sp>
        <p:nvSpPr>
          <p:cNvPr id="6" name="タイトル 2"/>
          <p:cNvSpPr txBox="1">
            <a:spLocks/>
          </p:cNvSpPr>
          <p:nvPr/>
        </p:nvSpPr>
        <p:spPr>
          <a:xfrm>
            <a:off x="252000" y="2799296"/>
            <a:ext cx="8640000" cy="144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Only </a:t>
            </a:r>
            <a:r>
              <a:rPr kumimoji="0" lang="en-US" altLang="ja-JP" sz="2400" kern="0" dirty="0" smtClean="0">
                <a:solidFill>
                  <a:srgbClr val="BF0000"/>
                </a:solidFill>
                <a:latin typeface="+mn-lt"/>
                <a:ea typeface="+mn-ea"/>
                <a:cs typeface="ＭＳ 明朝"/>
              </a:rPr>
              <a:t>3</a:t>
            </a: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 persons left during my presentation.</a:t>
            </a:r>
          </a:p>
          <a:p>
            <a:pPr marL="342900" indent="-342900" algn="l">
              <a:spcBef>
                <a:spcPts val="0"/>
              </a:spcBef>
              <a:buFont typeface="Arial"/>
              <a:buChar char="•"/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Remaining Ratio = </a:t>
            </a:r>
            <a:r>
              <a:rPr kumimoji="0" lang="en-US" altLang="ja-JP" sz="2400" kern="0" dirty="0" smtClean="0">
                <a:solidFill>
                  <a:srgbClr val="BF0000"/>
                </a:solidFill>
                <a:latin typeface="+mn-lt"/>
                <a:ea typeface="+mn-ea"/>
                <a:cs typeface="ＭＳ 明朝"/>
              </a:rPr>
              <a:t>95%</a:t>
            </a:r>
          </a:p>
          <a:p>
            <a:pPr marL="342900" indent="-342900" algn="l">
              <a:spcBef>
                <a:spcPts val="0"/>
              </a:spcBef>
              <a:buFont typeface="Arial"/>
              <a:buChar char="•"/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Average : about </a:t>
            </a:r>
            <a:r>
              <a:rPr kumimoji="0" lang="en-US" altLang="ja-JP" sz="2400" kern="0" dirty="0" smtClean="0">
                <a:solidFill>
                  <a:srgbClr val="0066FF"/>
                </a:solidFill>
                <a:latin typeface="+mn-lt"/>
                <a:ea typeface="+mn-ea"/>
                <a:cs typeface="ＭＳ 明朝"/>
              </a:rPr>
              <a:t>80%</a:t>
            </a: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 (-&gt; </a:t>
            </a:r>
            <a:r>
              <a:rPr kumimoji="0" lang="en-US" altLang="ja-JP" sz="2400" kern="0" dirty="0" smtClean="0">
                <a:solidFill>
                  <a:srgbClr val="BF0000"/>
                </a:solidFill>
                <a:latin typeface="+mn-lt"/>
                <a:ea typeface="+mn-ea"/>
                <a:cs typeface="ＭＳ 明朝"/>
              </a:rPr>
              <a:t>GOOD!</a:t>
            </a: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1322658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  <p:bldP spid="6" grpId="1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solidFill>
            <a:srgbClr val="FFFFFF"/>
          </a:solidFill>
          <a:ln>
            <a:solidFill>
              <a:srgbClr val="FFFFFF"/>
            </a:solidFill>
          </a:ln>
        </p:spPr>
        <p:txBody>
          <a:bodyPr>
            <a:normAutofit fontScale="90000"/>
          </a:bodyPr>
          <a:lstStyle/>
          <a:p>
            <a:r>
              <a:rPr lang="en-US" altLang="ja-JP" kern="0" dirty="0">
                <a:solidFill>
                  <a:schemeClr val="accent1"/>
                </a:solidFill>
                <a:latin typeface="+mn-lt"/>
                <a:ea typeface="+mj-ea"/>
              </a:rPr>
              <a:t>Rebecca Wirfs-Brock: </a:t>
            </a:r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Track chair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2" name="図 1" descr="RebeccaAndHiro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14" y="850900"/>
            <a:ext cx="8935772" cy="5026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8041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solidFill>
              <a:srgbClr val="FFFFFF"/>
            </a:solidFill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Jutta Eckstein: My shepherd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6" name="図 5" descr="JuttaAndHiro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59" y="849600"/>
            <a:ext cx="8938083" cy="5027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6103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Impression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0" name="タイトル 2"/>
          <p:cNvSpPr txBox="1">
            <a:spLocks/>
          </p:cNvSpPr>
          <p:nvPr/>
        </p:nvSpPr>
        <p:spPr>
          <a:xfrm>
            <a:off x="252000" y="945456"/>
            <a:ext cx="8640000" cy="162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400" kern="0" dirty="0" smtClean="0">
                <a:solidFill>
                  <a:schemeClr val="accent1"/>
                </a:solidFill>
                <a:latin typeface="+mn-lt"/>
                <a:ea typeface="+mn-ea"/>
                <a:cs typeface="ＭＳ 明朝"/>
              </a:rPr>
              <a:t>Englishnization</a:t>
            </a: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 is useful.</a:t>
            </a:r>
            <a:endParaRPr kumimoji="0" lang="en-US" altLang="ja-JP" sz="2400" b="0" kern="0" dirty="0" smtClean="0">
              <a:solidFill>
                <a:srgbClr val="000000"/>
              </a:solidFill>
              <a:latin typeface="+mn-lt"/>
              <a:ea typeface="+mn-ea"/>
              <a:cs typeface="ＭＳ 明朝"/>
            </a:endParaRPr>
          </a:p>
          <a:p>
            <a:pPr marL="342900" indent="-342900" algn="l">
              <a:spcBef>
                <a:spcPts val="0"/>
              </a:spcBef>
              <a:buFont typeface="Arial"/>
              <a:buChar char="•"/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I had no trouble</a:t>
            </a:r>
          </a:p>
          <a:p>
            <a:pPr marL="800100" lvl="1" indent="-342900">
              <a:buFont typeface="Arial"/>
              <a:buChar char="•"/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making a presentation with English.</a:t>
            </a:r>
          </a:p>
          <a:p>
            <a:pPr marL="800100" lvl="1" indent="-342900">
              <a:buFont typeface="Arial"/>
              <a:buChar char="•"/>
            </a:pPr>
            <a:r>
              <a:rPr kumimoji="0" lang="en-US" altLang="ja-JP" sz="2400" b="0" kern="0" dirty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s</a:t>
            </a: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peaking in front of many English native speakers.</a:t>
            </a:r>
          </a:p>
        </p:txBody>
      </p:sp>
      <p:sp>
        <p:nvSpPr>
          <p:cNvPr id="12" name="タイトル 2"/>
          <p:cNvSpPr txBox="1">
            <a:spLocks/>
          </p:cNvSpPr>
          <p:nvPr/>
        </p:nvSpPr>
        <p:spPr>
          <a:xfrm>
            <a:off x="252000" y="4653136"/>
            <a:ext cx="8640000" cy="162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kumimoji="0" lang="en-US" altLang="ja-JP" sz="2400" kern="0" dirty="0" smtClean="0">
                <a:solidFill>
                  <a:srgbClr val="BF0000"/>
                </a:solidFill>
                <a:latin typeface="+mn-lt"/>
                <a:cs typeface="ＭＳ 明朝"/>
              </a:rPr>
              <a:t>Writing a paper</a:t>
            </a: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  <a:cs typeface="ＭＳ 明朝"/>
              </a:rPr>
              <a:t> was very useful for</a:t>
            </a:r>
          </a:p>
          <a:p>
            <a:pPr marL="342900" indent="-342900" algn="l">
              <a:buFont typeface="Arial"/>
              <a:buChar char="•"/>
            </a:pPr>
            <a:r>
              <a:rPr kumimoji="0" lang="en-US" altLang="ja-JP" sz="2400" b="0" kern="0" dirty="0">
                <a:solidFill>
                  <a:srgbClr val="000000"/>
                </a:solidFill>
                <a:latin typeface="+mn-lt"/>
                <a:cs typeface="ＭＳ 明朝"/>
              </a:rPr>
              <a:t>c</a:t>
            </a: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  <a:cs typeface="ＭＳ 明朝"/>
              </a:rPr>
              <a:t>larifying ideas got through your work.</a:t>
            </a:r>
          </a:p>
          <a:p>
            <a:pPr marL="342900" indent="-342900" algn="l">
              <a:buFont typeface="Arial"/>
              <a:buChar char="•"/>
            </a:pPr>
            <a:r>
              <a:rPr kumimoji="0" lang="en-US" altLang="ja-JP" sz="2400" b="0" kern="0" dirty="0">
                <a:solidFill>
                  <a:srgbClr val="000000"/>
                </a:solidFill>
                <a:latin typeface="+mn-lt"/>
                <a:cs typeface="ＭＳ 明朝"/>
              </a:rPr>
              <a:t>a</a:t>
            </a: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  <a:cs typeface="ＭＳ 明朝"/>
              </a:rPr>
              <a:t>cquiring how to think, evaluate, and explain objectively.</a:t>
            </a:r>
          </a:p>
          <a:p>
            <a:pPr marL="342900" indent="-342900" algn="l">
              <a:buFont typeface="Arial"/>
              <a:buChar char="•"/>
            </a:pP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  <a:cs typeface="ＭＳ 明朝"/>
              </a:rPr>
              <a:t>publishing ideas throughout the world easily and fast.</a:t>
            </a:r>
          </a:p>
        </p:txBody>
      </p:sp>
      <p:sp>
        <p:nvSpPr>
          <p:cNvPr id="6" name="タイトル 2"/>
          <p:cNvSpPr txBox="1">
            <a:spLocks/>
          </p:cNvSpPr>
          <p:nvPr/>
        </p:nvSpPr>
        <p:spPr>
          <a:xfrm>
            <a:off x="252000" y="2799296"/>
            <a:ext cx="8640000" cy="162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400" kern="0" dirty="0" smtClean="0">
                <a:solidFill>
                  <a:srgbClr val="BF0000"/>
                </a:solidFill>
                <a:latin typeface="+mn-lt"/>
                <a:ea typeface="+mn-ea"/>
                <a:cs typeface="ＭＳ 明朝"/>
              </a:rPr>
              <a:t>Practicing a presentation</a:t>
            </a: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 was very useful.</a:t>
            </a:r>
          </a:p>
          <a:p>
            <a:pPr marL="342900" indent="-342900" algn="l">
              <a:spcBef>
                <a:spcPts val="0"/>
              </a:spcBef>
              <a:buFont typeface="Arial"/>
              <a:buChar char="•"/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Feedback is very important before the real presentation.</a:t>
            </a:r>
          </a:p>
          <a:p>
            <a:pPr marL="342900" indent="-342900" algn="l">
              <a:spcBef>
                <a:spcPts val="0"/>
              </a:spcBef>
              <a:buFont typeface="Arial"/>
              <a:buChar char="•"/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Rakuten members gave me a lot of insightful feedbacks before the conference.</a:t>
            </a:r>
          </a:p>
        </p:txBody>
      </p:sp>
    </p:spTree>
    <p:extLst>
      <p:ext uri="{BB962C8B-B14F-4D97-AF65-F5344CB8AC3E}">
        <p14:creationId xmlns:p14="http://schemas.microsoft.com/office/powerpoint/2010/main" val="42804059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  <p:bldP spid="6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Next Action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0" name="タイトル 2"/>
          <p:cNvSpPr txBox="1">
            <a:spLocks/>
          </p:cNvSpPr>
          <p:nvPr/>
        </p:nvSpPr>
        <p:spPr>
          <a:xfrm>
            <a:off x="252000" y="945456"/>
            <a:ext cx="8640000" cy="162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400" kern="0" dirty="0" smtClean="0">
                <a:solidFill>
                  <a:srgbClr val="BF0000"/>
                </a:solidFill>
                <a:latin typeface="+mn-lt"/>
                <a:ea typeface="+mn-ea"/>
                <a:cs typeface="ＭＳ 明朝"/>
              </a:rPr>
              <a:t>Attend as a speaker again!</a:t>
            </a:r>
            <a:endParaRPr kumimoji="0" lang="en-US" altLang="ja-JP" sz="2400" b="0" kern="0" dirty="0" smtClean="0">
              <a:solidFill>
                <a:schemeClr val="tx1"/>
              </a:solidFill>
              <a:latin typeface="+mn-lt"/>
              <a:ea typeface="+mn-ea"/>
              <a:cs typeface="ＭＳ 明朝"/>
            </a:endParaRPr>
          </a:p>
          <a:p>
            <a:pPr marL="342900" indent="-342900" algn="l">
              <a:spcBef>
                <a:spcPts val="0"/>
              </a:spcBef>
              <a:buFont typeface="Arial"/>
              <a:buChar char="•"/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I have some themes</a:t>
            </a:r>
          </a:p>
          <a:p>
            <a:pPr marL="800100" lvl="1" indent="-342900">
              <a:buFont typeface="Arial"/>
              <a:buChar char="•"/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Advanced testing</a:t>
            </a:r>
          </a:p>
          <a:p>
            <a:pPr marL="800100" lvl="1" indent="-342900">
              <a:buFont typeface="Arial"/>
              <a:buChar char="•"/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Improve by metrics</a:t>
            </a:r>
          </a:p>
        </p:txBody>
      </p:sp>
      <p:sp>
        <p:nvSpPr>
          <p:cNvPr id="6" name="タイトル 2"/>
          <p:cNvSpPr txBox="1">
            <a:spLocks/>
          </p:cNvSpPr>
          <p:nvPr/>
        </p:nvSpPr>
        <p:spPr>
          <a:xfrm>
            <a:off x="252000" y="2799296"/>
            <a:ext cx="8640000" cy="162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400" kern="0" dirty="0">
                <a:solidFill>
                  <a:srgbClr val="BF0000"/>
                </a:solidFill>
                <a:cs typeface="ＭＳ 明朝"/>
              </a:rPr>
              <a:t>Nurture younger </a:t>
            </a:r>
            <a:r>
              <a:rPr kumimoji="0" lang="en-US" altLang="ja-JP" sz="2400" kern="0" dirty="0" smtClean="0">
                <a:solidFill>
                  <a:srgbClr val="BF0000"/>
                </a:solidFill>
                <a:cs typeface="ＭＳ 明朝"/>
              </a:rPr>
              <a:t>members and colleagues</a:t>
            </a:r>
          </a:p>
          <a:p>
            <a:pPr algn="l">
              <a:spcBef>
                <a:spcPts val="0"/>
              </a:spcBef>
            </a:pPr>
            <a:r>
              <a:rPr kumimoji="0" lang="en-US" altLang="ja-JP" sz="2400" b="0" kern="0" dirty="0" smtClean="0">
                <a:solidFill>
                  <a:schemeClr val="tx1"/>
                </a:solidFill>
                <a:cs typeface="ＭＳ 明朝"/>
              </a:rPr>
              <a:t>for consistent growth of our company.</a:t>
            </a:r>
            <a:endParaRPr kumimoji="0" lang="en-US" altLang="ja-JP" sz="2400" b="0" kern="0" dirty="0">
              <a:solidFill>
                <a:schemeClr val="tx1"/>
              </a:solidFill>
              <a:cs typeface="ＭＳ 明朝"/>
            </a:endParaRPr>
          </a:p>
          <a:p>
            <a:pPr marL="342900" indent="-342900" algn="l">
              <a:spcBef>
                <a:spcPts val="0"/>
              </a:spcBef>
              <a:buFont typeface="Arial"/>
              <a:buChar char="•"/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Write and submit papers</a:t>
            </a:r>
          </a:p>
          <a:p>
            <a:pPr marL="342900" indent="-342900" algn="l">
              <a:spcBef>
                <a:spcPts val="0"/>
              </a:spcBef>
              <a:buFont typeface="Arial"/>
              <a:buChar char="•"/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Attend the next conference as a speaker</a:t>
            </a:r>
          </a:p>
        </p:txBody>
      </p:sp>
    </p:spTree>
    <p:extLst>
      <p:ext uri="{BB962C8B-B14F-4D97-AF65-F5344CB8AC3E}">
        <p14:creationId xmlns:p14="http://schemas.microsoft.com/office/powerpoint/2010/main" val="42804059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6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17"/>
          <p:cNvSpPr txBox="1">
            <a:spLocks noChangeArrowheads="1"/>
          </p:cNvSpPr>
          <p:nvPr/>
        </p:nvSpPr>
        <p:spPr bwMode="auto">
          <a:xfrm>
            <a:off x="445331" y="1052736"/>
            <a:ext cx="8240400" cy="540000"/>
          </a:xfrm>
          <a:prstGeom prst="rect">
            <a:avLst/>
          </a:prstGeom>
          <a:solidFill>
            <a:srgbClr val="7F7F7F"/>
          </a:solidFill>
          <a:ln w="12700">
            <a:solidFill>
              <a:srgbClr val="00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kumimoji="1" lang="en-US" altLang="ja-JP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ＭＳ Ｐゴシック" panose="020B0600070205080204" pitchFamily="50" charset="-128"/>
              </a:rPr>
              <a:t>1. Basic Information of Agile2014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8" name="Text Box 17"/>
          <p:cNvSpPr txBox="1">
            <a:spLocks noChangeArrowheads="1"/>
          </p:cNvSpPr>
          <p:nvPr/>
        </p:nvSpPr>
        <p:spPr bwMode="auto">
          <a:xfrm>
            <a:off x="445331" y="2828934"/>
            <a:ext cx="8240400" cy="540000"/>
          </a:xfrm>
          <a:prstGeom prst="rect">
            <a:avLst/>
          </a:prstGeom>
          <a:solidFill>
            <a:srgbClr val="C00000"/>
          </a:solidFill>
          <a:ln w="12700">
            <a:solidFill>
              <a:srgbClr val="BF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3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. The Latest Trend of Agile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10" name="Text Box 17"/>
          <p:cNvSpPr txBox="1">
            <a:spLocks noChangeArrowheads="1"/>
          </p:cNvSpPr>
          <p:nvPr/>
        </p:nvSpPr>
        <p:spPr bwMode="auto">
          <a:xfrm>
            <a:off x="445331" y="1940835"/>
            <a:ext cx="8240400" cy="540000"/>
          </a:xfrm>
          <a:prstGeom prst="rect">
            <a:avLst/>
          </a:prstGeom>
          <a:solidFill>
            <a:srgbClr val="7F7F7F"/>
          </a:solidFill>
          <a:ln w="12700">
            <a:solidFill>
              <a:srgbClr val="00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2. My Presentation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11" name="Text Box 17"/>
          <p:cNvSpPr txBox="1">
            <a:spLocks noChangeArrowheads="1"/>
          </p:cNvSpPr>
          <p:nvPr/>
        </p:nvSpPr>
        <p:spPr bwMode="auto">
          <a:xfrm>
            <a:off x="445331" y="3717032"/>
            <a:ext cx="8240400" cy="540000"/>
          </a:xfrm>
          <a:prstGeom prst="rect">
            <a:avLst/>
          </a:prstGeom>
          <a:solidFill>
            <a:srgbClr val="7F7F7F"/>
          </a:solidFill>
          <a:ln w="12700">
            <a:solidFill>
              <a:srgbClr val="00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4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Conclusions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859006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solidFill>
            <a:srgbClr val="FFFFFF"/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About 3 years ago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2" name="ドーナツ 1"/>
          <p:cNvSpPr>
            <a:spLocks noChangeAspect="1"/>
          </p:cNvSpPr>
          <p:nvPr/>
        </p:nvSpPr>
        <p:spPr bwMode="auto">
          <a:xfrm>
            <a:off x="1692000" y="692696"/>
            <a:ext cx="5760000" cy="5760000"/>
          </a:xfrm>
          <a:prstGeom prst="donut">
            <a:avLst/>
          </a:prstGeom>
          <a:solidFill>
            <a:srgbClr val="3366FF"/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24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3" name="円/楕円 12"/>
          <p:cNvSpPr>
            <a:spLocks noChangeAspect="1"/>
          </p:cNvSpPr>
          <p:nvPr/>
        </p:nvSpPr>
        <p:spPr bwMode="auto">
          <a:xfrm>
            <a:off x="3852000" y="2780927"/>
            <a:ext cx="1440000" cy="1440000"/>
          </a:xfrm>
          <a:prstGeom prst="ellipse">
            <a:avLst/>
          </a:prstGeom>
          <a:solidFill>
            <a:srgbClr val="800000"/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anchor="ctr" anchorCtr="0"/>
          <a:lstStyle/>
          <a:p>
            <a:pPr algn="ctr"/>
            <a:r>
              <a:rPr lang="en-US" altLang="ja-JP" sz="2400" b="1" dirty="0" smtClean="0">
                <a:solidFill>
                  <a:schemeClr val="bg1">
                    <a:lumMod val="95000"/>
                  </a:schemeClr>
                </a:solidFill>
              </a:rPr>
              <a:t>Value</a:t>
            </a:r>
            <a:endParaRPr lang="ja-JP" altLang="en-US" sz="24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0" name="テキスト ボックス 19"/>
          <p:cNvSpPr txBox="1"/>
          <p:nvPr/>
        </p:nvSpPr>
        <p:spPr>
          <a:xfrm>
            <a:off x="3132000" y="5717867"/>
            <a:ext cx="2880000" cy="54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0" lang="en-US" altLang="ja-JP" sz="2400" b="1" kern="0" dirty="0">
                <a:solidFill>
                  <a:sysClr val="windowText" lastClr="000000"/>
                </a:solidFill>
              </a:rPr>
              <a:t>Agile/Scrum/</a:t>
            </a:r>
            <a:r>
              <a:rPr kumimoji="0" lang="en-US" altLang="ja-JP" sz="2400" b="1" kern="0" dirty="0" smtClean="0">
                <a:solidFill>
                  <a:sysClr val="windowText" lastClr="000000"/>
                </a:solidFill>
              </a:rPr>
              <a:t>Lean</a:t>
            </a:r>
            <a:endParaRPr kumimoji="0" lang="ja-JP" altLang="en-US" sz="2400" b="1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02135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This year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2" name="ドーナツ 1"/>
          <p:cNvSpPr>
            <a:spLocks noChangeAspect="1"/>
          </p:cNvSpPr>
          <p:nvPr/>
        </p:nvSpPr>
        <p:spPr bwMode="auto">
          <a:xfrm>
            <a:off x="1692000" y="692696"/>
            <a:ext cx="5760000" cy="5760000"/>
          </a:xfrm>
          <a:prstGeom prst="donut">
            <a:avLst/>
          </a:prstGeom>
          <a:solidFill>
            <a:srgbClr val="3366FF"/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24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3" name="円/楕円 12"/>
          <p:cNvSpPr>
            <a:spLocks noChangeAspect="1"/>
          </p:cNvSpPr>
          <p:nvPr/>
        </p:nvSpPr>
        <p:spPr bwMode="auto">
          <a:xfrm>
            <a:off x="3852000" y="2780927"/>
            <a:ext cx="1440000" cy="1440000"/>
          </a:xfrm>
          <a:prstGeom prst="ellipse">
            <a:avLst/>
          </a:prstGeom>
          <a:solidFill>
            <a:srgbClr val="800000"/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anchor="ctr" anchorCtr="0"/>
          <a:lstStyle/>
          <a:p>
            <a:pPr algn="ctr"/>
            <a:r>
              <a:rPr lang="en-US" altLang="ja-JP" sz="2400" b="1" dirty="0" smtClean="0">
                <a:solidFill>
                  <a:schemeClr val="bg1">
                    <a:lumMod val="95000"/>
                  </a:schemeClr>
                </a:solidFill>
              </a:rPr>
              <a:t>Value</a:t>
            </a:r>
            <a:endParaRPr lang="ja-JP" altLang="en-US" sz="24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2" name="アーチ 11"/>
          <p:cNvSpPr>
            <a:spLocks noChangeAspect="1"/>
          </p:cNvSpPr>
          <p:nvPr/>
        </p:nvSpPr>
        <p:spPr bwMode="auto">
          <a:xfrm rot="19830689" flipV="1">
            <a:off x="2399309" y="1332120"/>
            <a:ext cx="4320000" cy="4320000"/>
          </a:xfrm>
          <a:prstGeom prst="blockArc">
            <a:avLst>
              <a:gd name="adj1" fmla="val 10800000"/>
              <a:gd name="adj2" fmla="val 17990653"/>
              <a:gd name="adj3" fmla="val 26406"/>
            </a:avLst>
          </a:prstGeom>
          <a:solidFill>
            <a:srgbClr val="660066"/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/>
          <a:lstStyle/>
          <a:p>
            <a:endParaRPr lang="ja-JP" altLang="en-US" dirty="0"/>
          </a:p>
        </p:txBody>
      </p:sp>
      <p:sp>
        <p:nvSpPr>
          <p:cNvPr id="10" name="アーチ 9"/>
          <p:cNvSpPr>
            <a:spLocks noChangeAspect="1"/>
          </p:cNvSpPr>
          <p:nvPr/>
        </p:nvSpPr>
        <p:spPr bwMode="auto">
          <a:xfrm rot="5137729" flipV="1">
            <a:off x="2416745" y="1352518"/>
            <a:ext cx="4320000" cy="4320000"/>
          </a:xfrm>
          <a:prstGeom prst="blockArc">
            <a:avLst>
              <a:gd name="adj1" fmla="val 10586606"/>
              <a:gd name="adj2" fmla="val 17673746"/>
              <a:gd name="adj3" fmla="val 25914"/>
            </a:avLst>
          </a:prstGeom>
          <a:solidFill>
            <a:srgbClr val="FF6600"/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/>
          <a:lstStyle/>
          <a:p>
            <a:endParaRPr lang="ja-JP" altLang="en-US" dirty="0"/>
          </a:p>
        </p:txBody>
      </p:sp>
      <p:sp>
        <p:nvSpPr>
          <p:cNvPr id="11" name="アーチ 10"/>
          <p:cNvSpPr>
            <a:spLocks noChangeAspect="1"/>
          </p:cNvSpPr>
          <p:nvPr/>
        </p:nvSpPr>
        <p:spPr bwMode="auto">
          <a:xfrm rot="12425021" flipV="1">
            <a:off x="2378523" y="1348690"/>
            <a:ext cx="4320000" cy="4320000"/>
          </a:xfrm>
          <a:prstGeom prst="blockArc">
            <a:avLst>
              <a:gd name="adj1" fmla="val 10647065"/>
              <a:gd name="adj2" fmla="val 17800682"/>
              <a:gd name="adj3" fmla="val 26131"/>
            </a:avLst>
          </a:prstGeom>
          <a:solidFill>
            <a:srgbClr val="008000"/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/>
          <a:lstStyle/>
          <a:p>
            <a:endParaRPr lang="ja-JP" altLang="en-US" dirty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4547098" y="1757660"/>
            <a:ext cx="2520000" cy="72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Metrics</a:t>
            </a:r>
          </a:p>
          <a:p>
            <a:pPr algn="ctr"/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CFD</a:t>
            </a:r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/Kanban</a:t>
            </a:r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/KPIs</a:t>
            </a:r>
            <a:endParaRPr kumimoji="0" lang="ja-JP" altLang="en-US" sz="2000" b="1" kern="0" dirty="0">
              <a:solidFill>
                <a:sysClr val="windowText" lastClr="000000"/>
              </a:solidFill>
            </a:endParaRPr>
          </a:p>
        </p:txBody>
      </p:sp>
      <p:sp>
        <p:nvSpPr>
          <p:cNvPr id="18" name="テキスト ボックス 17"/>
          <p:cNvSpPr txBox="1"/>
          <p:nvPr/>
        </p:nvSpPr>
        <p:spPr>
          <a:xfrm>
            <a:off x="2026818" y="1757660"/>
            <a:ext cx="2520000" cy="72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Testing</a:t>
            </a:r>
          </a:p>
          <a:p>
            <a:pPr algn="ctr"/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BDD</a:t>
            </a:r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/ATDD/ET/</a:t>
            </a:r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MT</a:t>
            </a:r>
            <a:endParaRPr kumimoji="0" lang="ja-JP" altLang="en-US" sz="2000" b="1" kern="0" dirty="0">
              <a:solidFill>
                <a:sysClr val="windowText" lastClr="000000"/>
              </a:solidFill>
            </a:endParaRPr>
          </a:p>
        </p:txBody>
      </p:sp>
      <p:sp>
        <p:nvSpPr>
          <p:cNvPr id="19" name="テキスト ボックス 18"/>
          <p:cNvSpPr txBox="1"/>
          <p:nvPr/>
        </p:nvSpPr>
        <p:spPr>
          <a:xfrm>
            <a:off x="2232000" y="4581128"/>
            <a:ext cx="4680000" cy="72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Enterprise </a:t>
            </a:r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Agile</a:t>
            </a:r>
          </a:p>
          <a:p>
            <a:pPr algn="ctr"/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Organizational </a:t>
            </a:r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Change/</a:t>
            </a:r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Psychology</a:t>
            </a:r>
            <a:endParaRPr kumimoji="0" lang="ja-JP" altLang="en-US" sz="2000" b="1" kern="0" dirty="0">
              <a:solidFill>
                <a:sysClr val="windowText" lastClr="000000"/>
              </a:solidFill>
            </a:endParaRPr>
          </a:p>
        </p:txBody>
      </p:sp>
      <p:sp>
        <p:nvSpPr>
          <p:cNvPr id="20" name="テキスト ボックス 19"/>
          <p:cNvSpPr txBox="1"/>
          <p:nvPr/>
        </p:nvSpPr>
        <p:spPr>
          <a:xfrm>
            <a:off x="3132000" y="5717867"/>
            <a:ext cx="2880000" cy="54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0" lang="en-US" altLang="ja-JP" sz="2400" b="1" kern="0" dirty="0">
                <a:solidFill>
                  <a:sysClr val="windowText" lastClr="000000"/>
                </a:solidFill>
              </a:rPr>
              <a:t>Agile/Scrum/</a:t>
            </a:r>
            <a:r>
              <a:rPr kumimoji="0" lang="en-US" altLang="ja-JP" sz="2400" b="1" kern="0" dirty="0" smtClean="0">
                <a:solidFill>
                  <a:sysClr val="windowText" lastClr="000000"/>
                </a:solidFill>
              </a:rPr>
              <a:t>Lean</a:t>
            </a:r>
            <a:endParaRPr kumimoji="0" lang="ja-JP" altLang="en-US" sz="2400" b="1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93737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0" grpId="0" animBg="1"/>
      <p:bldP spid="11" grpId="0" animBg="1"/>
      <p:bldP spid="8" grpId="0"/>
      <p:bldP spid="18" grpId="0"/>
      <p:bldP spid="19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The latest trend of Agile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0" name="タイトル 2"/>
          <p:cNvSpPr txBox="1">
            <a:spLocks/>
          </p:cNvSpPr>
          <p:nvPr/>
        </p:nvSpPr>
        <p:spPr>
          <a:xfrm>
            <a:off x="252000" y="945456"/>
            <a:ext cx="8640000" cy="180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Agile, Scrum, and Lean are </a:t>
            </a:r>
            <a:r>
              <a:rPr kumimoji="0" lang="en-US" altLang="ja-JP" sz="2400" kern="0" dirty="0" smtClean="0">
                <a:solidFill>
                  <a:srgbClr val="BF0000"/>
                </a:solidFill>
                <a:latin typeface="+mn-lt"/>
                <a:ea typeface="+mn-ea"/>
                <a:cs typeface="ＭＳ 明朝"/>
              </a:rPr>
              <a:t>ordinary</a:t>
            </a: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.</a:t>
            </a:r>
          </a:p>
          <a:p>
            <a:pPr marL="342900" indent="-342900" algn="l">
              <a:spcBef>
                <a:spcPts val="0"/>
              </a:spcBef>
              <a:buFont typeface="Arial"/>
              <a:buChar char="•"/>
            </a:pP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Most of practitioners are thinking about the better ways to utilize them more.</a:t>
            </a:r>
          </a:p>
        </p:txBody>
      </p:sp>
      <p:sp>
        <p:nvSpPr>
          <p:cNvPr id="6" name="タイトル 2"/>
          <p:cNvSpPr txBox="1">
            <a:spLocks/>
          </p:cNvSpPr>
          <p:nvPr/>
        </p:nvSpPr>
        <p:spPr>
          <a:xfrm>
            <a:off x="252000" y="3429000"/>
            <a:ext cx="8640000" cy="180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I found </a:t>
            </a:r>
            <a:r>
              <a:rPr kumimoji="0" lang="en-US" altLang="ja-JP" sz="2400" kern="0" dirty="0" smtClean="0">
                <a:solidFill>
                  <a:srgbClr val="BF0000"/>
                </a:solidFill>
                <a:latin typeface="+mn-lt"/>
                <a:ea typeface="+mn-ea"/>
                <a:cs typeface="ＭＳ 明朝"/>
              </a:rPr>
              <a:t>3 big trends</a:t>
            </a: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.</a:t>
            </a:r>
          </a:p>
          <a:p>
            <a:pPr marL="342900" indent="-342900" algn="l">
              <a:spcBef>
                <a:spcPts val="0"/>
              </a:spcBef>
              <a:buFont typeface="Arial"/>
              <a:buChar char="•"/>
            </a:pPr>
            <a:r>
              <a:rPr kumimoji="0" lang="en-US" altLang="ja-JP" sz="2400" b="0" kern="0" dirty="0" smtClean="0">
                <a:solidFill>
                  <a:schemeClr val="tx1"/>
                </a:solidFill>
                <a:cs typeface="ＭＳ 明朝"/>
              </a:rPr>
              <a:t>Organizational approach	-&gt; </a:t>
            </a:r>
            <a:r>
              <a:rPr kumimoji="0" lang="en-US" altLang="ja-JP" sz="2400" kern="0" dirty="0" smtClean="0">
                <a:solidFill>
                  <a:srgbClr val="008000"/>
                </a:solidFill>
                <a:cs typeface="ＭＳ 明朝"/>
              </a:rPr>
              <a:t>Enterprise Agile</a:t>
            </a:r>
            <a:endParaRPr kumimoji="0" lang="en-US" altLang="ja-JP" sz="2400" kern="0" dirty="0" smtClean="0">
              <a:solidFill>
                <a:srgbClr val="008000"/>
              </a:solidFill>
              <a:latin typeface="+mn-lt"/>
              <a:ea typeface="+mn-ea"/>
              <a:cs typeface="ＭＳ 明朝"/>
            </a:endParaRPr>
          </a:p>
          <a:p>
            <a:pPr marL="342900" indent="-342900" algn="l">
              <a:spcBef>
                <a:spcPts val="0"/>
              </a:spcBef>
              <a:buFont typeface="Arial"/>
              <a:buChar char="•"/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Technical approach		-&gt; </a:t>
            </a:r>
            <a:r>
              <a:rPr kumimoji="0" lang="en-US" altLang="ja-JP" sz="2400" kern="0" dirty="0" smtClean="0">
                <a:solidFill>
                  <a:srgbClr val="008000"/>
                </a:solidFill>
                <a:latin typeface="+mn-lt"/>
                <a:ea typeface="+mn-ea"/>
                <a:cs typeface="ＭＳ 明朝"/>
              </a:rPr>
              <a:t>Testing</a:t>
            </a:r>
          </a:p>
          <a:p>
            <a:pPr marL="342900" indent="-342900" algn="l">
              <a:spcBef>
                <a:spcPts val="0"/>
              </a:spcBef>
              <a:buFont typeface="Arial"/>
              <a:buChar char="•"/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Combination of both		-&gt; </a:t>
            </a:r>
            <a:r>
              <a:rPr kumimoji="0" lang="en-US" altLang="ja-JP" sz="2400" kern="0" dirty="0" smtClean="0">
                <a:solidFill>
                  <a:srgbClr val="008000"/>
                </a:solidFill>
                <a:latin typeface="+mn-lt"/>
                <a:ea typeface="+mn-ea"/>
                <a:cs typeface="ＭＳ 明朝"/>
              </a:rPr>
              <a:t>Metrics</a:t>
            </a:r>
          </a:p>
        </p:txBody>
      </p:sp>
    </p:spTree>
    <p:extLst>
      <p:ext uri="{BB962C8B-B14F-4D97-AF65-F5344CB8AC3E}">
        <p14:creationId xmlns:p14="http://schemas.microsoft.com/office/powerpoint/2010/main" val="14648198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6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ドーナツ 1"/>
          <p:cNvSpPr>
            <a:spLocks noChangeAspect="1"/>
          </p:cNvSpPr>
          <p:nvPr/>
        </p:nvSpPr>
        <p:spPr bwMode="auto">
          <a:xfrm>
            <a:off x="1692000" y="692696"/>
            <a:ext cx="5760000" cy="5760000"/>
          </a:xfrm>
          <a:prstGeom prst="donut">
            <a:avLst/>
          </a:prstGeom>
          <a:solidFill>
            <a:srgbClr val="7F7F7F"/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24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3" name="円/楕円 12"/>
          <p:cNvSpPr>
            <a:spLocks noChangeAspect="1"/>
          </p:cNvSpPr>
          <p:nvPr/>
        </p:nvSpPr>
        <p:spPr bwMode="auto">
          <a:xfrm>
            <a:off x="3852000" y="2780927"/>
            <a:ext cx="1440000" cy="1440000"/>
          </a:xfrm>
          <a:prstGeom prst="ellipse">
            <a:avLst/>
          </a:prstGeom>
          <a:solidFill>
            <a:srgbClr val="7F7F7F"/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anchor="ctr" anchorCtr="0"/>
          <a:lstStyle/>
          <a:p>
            <a:pPr algn="ctr"/>
            <a:r>
              <a:rPr lang="en-US" altLang="ja-JP" sz="2400" b="1" dirty="0" smtClean="0">
                <a:solidFill>
                  <a:schemeClr val="bg1">
                    <a:lumMod val="95000"/>
                  </a:schemeClr>
                </a:solidFill>
              </a:rPr>
              <a:t>Value</a:t>
            </a:r>
            <a:endParaRPr lang="ja-JP" altLang="en-US" sz="24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2" name="アーチ 11"/>
          <p:cNvSpPr>
            <a:spLocks noChangeAspect="1"/>
          </p:cNvSpPr>
          <p:nvPr/>
        </p:nvSpPr>
        <p:spPr bwMode="auto">
          <a:xfrm rot="19830689" flipV="1">
            <a:off x="2399309" y="1332120"/>
            <a:ext cx="4320000" cy="4320000"/>
          </a:xfrm>
          <a:prstGeom prst="blockArc">
            <a:avLst>
              <a:gd name="adj1" fmla="val 10800000"/>
              <a:gd name="adj2" fmla="val 17990653"/>
              <a:gd name="adj3" fmla="val 26406"/>
            </a:avLst>
          </a:prstGeom>
          <a:solidFill>
            <a:srgbClr val="660066"/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/>
          <a:lstStyle/>
          <a:p>
            <a:endParaRPr lang="ja-JP" altLang="en-US" dirty="0"/>
          </a:p>
        </p:txBody>
      </p:sp>
      <p:sp>
        <p:nvSpPr>
          <p:cNvPr id="10" name="アーチ 9"/>
          <p:cNvSpPr>
            <a:spLocks noChangeAspect="1"/>
          </p:cNvSpPr>
          <p:nvPr/>
        </p:nvSpPr>
        <p:spPr bwMode="auto">
          <a:xfrm rot="5137729" flipV="1">
            <a:off x="2416745" y="1352518"/>
            <a:ext cx="4320000" cy="4320000"/>
          </a:xfrm>
          <a:prstGeom prst="blockArc">
            <a:avLst>
              <a:gd name="adj1" fmla="val 10586606"/>
              <a:gd name="adj2" fmla="val 17673746"/>
              <a:gd name="adj3" fmla="val 25914"/>
            </a:avLst>
          </a:prstGeom>
          <a:solidFill>
            <a:srgbClr val="7F7F7F"/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/>
          <a:lstStyle/>
          <a:p>
            <a:endParaRPr lang="ja-JP" altLang="en-US" dirty="0"/>
          </a:p>
        </p:txBody>
      </p:sp>
      <p:sp>
        <p:nvSpPr>
          <p:cNvPr id="11" name="アーチ 10"/>
          <p:cNvSpPr>
            <a:spLocks noChangeAspect="1"/>
          </p:cNvSpPr>
          <p:nvPr/>
        </p:nvSpPr>
        <p:spPr bwMode="auto">
          <a:xfrm rot="12425021" flipV="1">
            <a:off x="2378523" y="1348690"/>
            <a:ext cx="4320000" cy="4320000"/>
          </a:xfrm>
          <a:prstGeom prst="blockArc">
            <a:avLst>
              <a:gd name="adj1" fmla="val 10647065"/>
              <a:gd name="adj2" fmla="val 17800682"/>
              <a:gd name="adj3" fmla="val 26131"/>
            </a:avLst>
          </a:prstGeom>
          <a:solidFill>
            <a:srgbClr val="7F7F7F"/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/>
          <a:lstStyle/>
          <a:p>
            <a:endParaRPr lang="ja-JP" altLang="en-US" dirty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4547098" y="1757660"/>
            <a:ext cx="2520000" cy="72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Metrics</a:t>
            </a:r>
          </a:p>
          <a:p>
            <a:pPr algn="ctr"/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CFD</a:t>
            </a:r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/Kanban</a:t>
            </a:r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/KPIs</a:t>
            </a:r>
            <a:endParaRPr kumimoji="0" lang="ja-JP" altLang="en-US" sz="2000" b="1" kern="0" dirty="0">
              <a:solidFill>
                <a:sysClr val="windowText" lastClr="000000"/>
              </a:solidFill>
            </a:endParaRPr>
          </a:p>
        </p:txBody>
      </p:sp>
      <p:sp>
        <p:nvSpPr>
          <p:cNvPr id="18" name="テキスト ボックス 17"/>
          <p:cNvSpPr txBox="1"/>
          <p:nvPr/>
        </p:nvSpPr>
        <p:spPr>
          <a:xfrm>
            <a:off x="2026818" y="1757660"/>
            <a:ext cx="2520000" cy="72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Testing</a:t>
            </a:r>
          </a:p>
          <a:p>
            <a:pPr algn="ctr"/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BDD</a:t>
            </a:r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/ATDD/ET/</a:t>
            </a:r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MT</a:t>
            </a:r>
            <a:endParaRPr kumimoji="0" lang="ja-JP" altLang="en-US" sz="2000" b="1" kern="0" dirty="0">
              <a:solidFill>
                <a:sysClr val="windowText" lastClr="000000"/>
              </a:solidFill>
            </a:endParaRPr>
          </a:p>
        </p:txBody>
      </p:sp>
      <p:sp>
        <p:nvSpPr>
          <p:cNvPr id="19" name="テキスト ボックス 18"/>
          <p:cNvSpPr txBox="1"/>
          <p:nvPr/>
        </p:nvSpPr>
        <p:spPr>
          <a:xfrm>
            <a:off x="2232000" y="4581128"/>
            <a:ext cx="4680000" cy="72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Enterprise </a:t>
            </a:r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Agile</a:t>
            </a:r>
          </a:p>
          <a:p>
            <a:pPr algn="ctr"/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Organizational </a:t>
            </a:r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Change/</a:t>
            </a:r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Psychology</a:t>
            </a:r>
            <a:endParaRPr kumimoji="0" lang="ja-JP" altLang="en-US" sz="2000" b="1" kern="0" dirty="0">
              <a:solidFill>
                <a:sysClr val="windowText" lastClr="000000"/>
              </a:solidFill>
            </a:endParaRPr>
          </a:p>
        </p:txBody>
      </p:sp>
      <p:sp>
        <p:nvSpPr>
          <p:cNvPr id="20" name="テキスト ボックス 19"/>
          <p:cNvSpPr txBox="1"/>
          <p:nvPr/>
        </p:nvSpPr>
        <p:spPr>
          <a:xfrm>
            <a:off x="3132000" y="5717867"/>
            <a:ext cx="2880000" cy="54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0" lang="en-US" altLang="ja-JP" sz="2400" b="1" kern="0" dirty="0">
                <a:solidFill>
                  <a:sysClr val="windowText" lastClr="000000"/>
                </a:solidFill>
              </a:rPr>
              <a:t>Agile/Scrum/</a:t>
            </a:r>
            <a:r>
              <a:rPr kumimoji="0" lang="en-US" altLang="ja-JP" sz="2400" b="1" kern="0" dirty="0" smtClean="0">
                <a:solidFill>
                  <a:sysClr val="windowText" lastClr="000000"/>
                </a:solidFill>
              </a:rPr>
              <a:t>Lean</a:t>
            </a:r>
            <a:endParaRPr kumimoji="0" lang="ja-JP" altLang="en-US" sz="2400" b="1" kern="0" dirty="0">
              <a:solidFill>
                <a:sysClr val="windowText" lastClr="000000"/>
              </a:solidFill>
            </a:endParaRPr>
          </a:p>
        </p:txBody>
      </p:sp>
      <p:sp>
        <p:nvSpPr>
          <p:cNvPr id="1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1. Enterprise Agile</a:t>
            </a:r>
            <a:endParaRPr kumimoji="1" lang="ja-JP" altLang="en-US" dirty="0">
              <a:latin typeface="+mn-lt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7497637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2"/>
          <p:cNvSpPr txBox="1">
            <a:spLocks/>
          </p:cNvSpPr>
          <p:nvPr/>
        </p:nvSpPr>
        <p:spPr>
          <a:xfrm>
            <a:off x="360000" y="1192412"/>
            <a:ext cx="8424000" cy="4473176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9600" dirty="0" smtClean="0"/>
              <a:t>What is Agile2014?</a:t>
            </a:r>
            <a:endParaRPr lang="en-US" altLang="ja-JP" sz="9600" b="0" dirty="0" smtClean="0">
              <a:solidFill>
                <a:srgbClr val="000000"/>
              </a:solidFill>
              <a:latin typeface="+mn-ea"/>
              <a:ea typeface="+mn-ea"/>
              <a:cs typeface="ＭＳ 明朝"/>
            </a:endParaRPr>
          </a:p>
        </p:txBody>
      </p:sp>
    </p:spTree>
    <p:extLst>
      <p:ext uri="{BB962C8B-B14F-4D97-AF65-F5344CB8AC3E}">
        <p14:creationId xmlns:p14="http://schemas.microsoft.com/office/powerpoint/2010/main" val="41929839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図形グループ 5"/>
          <p:cNvGrpSpPr/>
          <p:nvPr/>
        </p:nvGrpSpPr>
        <p:grpSpPr>
          <a:xfrm>
            <a:off x="3672000" y="900000"/>
            <a:ext cx="1800000" cy="2110952"/>
            <a:chOff x="2915816" y="1628800"/>
            <a:chExt cx="1800000" cy="2110952"/>
          </a:xfrm>
        </p:grpSpPr>
        <p:sp>
          <p:nvSpPr>
            <p:cNvPr id="43" name="Oval 14"/>
            <p:cNvSpPr/>
            <p:nvPr/>
          </p:nvSpPr>
          <p:spPr bwMode="auto">
            <a:xfrm>
              <a:off x="3409379" y="1628800"/>
              <a:ext cx="790752" cy="805738"/>
            </a:xfrm>
            <a:prstGeom prst="ellipse">
              <a:avLst/>
            </a:prstGeom>
            <a:solidFill>
              <a:srgbClr val="FF0000"/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3810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42" name="Isosceles Triangle 15"/>
            <p:cNvSpPr/>
            <p:nvPr/>
          </p:nvSpPr>
          <p:spPr bwMode="auto">
            <a:xfrm>
              <a:off x="3409379" y="1990560"/>
              <a:ext cx="790752" cy="986617"/>
            </a:xfrm>
            <a:prstGeom prst="triangle">
              <a:avLst/>
            </a:prstGeom>
            <a:solidFill>
              <a:srgbClr val="FF0000"/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3810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44" name="テキスト ボックス 43"/>
            <p:cNvSpPr txBox="1"/>
            <p:nvPr/>
          </p:nvSpPr>
          <p:spPr>
            <a:xfrm>
              <a:off x="2915816" y="3131162"/>
              <a:ext cx="1800000" cy="60859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Executives</a:t>
              </a:r>
              <a:endParaRPr kumimoji="1" lang="en-US" altLang="ja-JP" sz="2400" dirty="0" smtClean="0"/>
            </a:p>
          </p:txBody>
        </p:sp>
      </p:grpSp>
      <p:grpSp>
        <p:nvGrpSpPr>
          <p:cNvPr id="7" name="図形グループ 6"/>
          <p:cNvGrpSpPr/>
          <p:nvPr/>
        </p:nvGrpSpPr>
        <p:grpSpPr>
          <a:xfrm>
            <a:off x="2339752" y="2420888"/>
            <a:ext cx="1800000" cy="2110952"/>
            <a:chOff x="1547664" y="2132856"/>
            <a:chExt cx="1800000" cy="2110952"/>
          </a:xfrm>
        </p:grpSpPr>
        <p:sp>
          <p:nvSpPr>
            <p:cNvPr id="47" name="Oval 14"/>
            <p:cNvSpPr/>
            <p:nvPr/>
          </p:nvSpPr>
          <p:spPr bwMode="auto">
            <a:xfrm>
              <a:off x="2041227" y="2132856"/>
              <a:ext cx="790752" cy="805738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 w="952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3810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46" name="Isosceles Triangle 15"/>
            <p:cNvSpPr/>
            <p:nvPr/>
          </p:nvSpPr>
          <p:spPr bwMode="auto">
            <a:xfrm>
              <a:off x="2057039" y="2494615"/>
              <a:ext cx="790752" cy="986617"/>
            </a:xfrm>
            <a:prstGeom prst="triangle">
              <a:avLst/>
            </a:prstGeom>
            <a:solidFill>
              <a:schemeClr val="bg1">
                <a:lumMod val="50000"/>
              </a:schemeClr>
            </a:solidFill>
            <a:ln w="952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3810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57" name="テキスト ボックス 56"/>
            <p:cNvSpPr txBox="1"/>
            <p:nvPr/>
          </p:nvSpPr>
          <p:spPr>
            <a:xfrm>
              <a:off x="1547664" y="3635218"/>
              <a:ext cx="1800000" cy="60859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Managers</a:t>
              </a:r>
            </a:p>
          </p:txBody>
        </p:sp>
      </p:grpSp>
      <p:grpSp>
        <p:nvGrpSpPr>
          <p:cNvPr id="5" name="グループ化 4"/>
          <p:cNvGrpSpPr/>
          <p:nvPr/>
        </p:nvGrpSpPr>
        <p:grpSpPr>
          <a:xfrm>
            <a:off x="5796136" y="2533480"/>
            <a:ext cx="1926467" cy="1998360"/>
            <a:chOff x="2237828" y="3595348"/>
            <a:chExt cx="2279130" cy="2364185"/>
          </a:xfrm>
        </p:grpSpPr>
        <p:grpSp>
          <p:nvGrpSpPr>
            <p:cNvPr id="15" name="グループ化 14"/>
            <p:cNvGrpSpPr/>
            <p:nvPr/>
          </p:nvGrpSpPr>
          <p:grpSpPr>
            <a:xfrm>
              <a:off x="2431160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16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7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7" name="テキスト ボックス 36"/>
            <p:cNvSpPr txBox="1"/>
            <p:nvPr/>
          </p:nvSpPr>
          <p:spPr>
            <a:xfrm>
              <a:off x="2237828" y="5239533"/>
              <a:ext cx="227913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UI/UX</a:t>
              </a:r>
            </a:p>
            <a:p>
              <a:pPr algn="ctr"/>
              <a:r>
                <a:rPr lang="en-US" altLang="ja-JP" sz="2400" dirty="0" smtClean="0"/>
                <a:t>Designers</a:t>
              </a:r>
              <a:endParaRPr kumimoji="1" lang="ja-JP" altLang="en-US" sz="2400" dirty="0"/>
            </a:p>
          </p:txBody>
        </p:sp>
        <p:grpSp>
          <p:nvGrpSpPr>
            <p:cNvPr id="48" name="グループ化 47"/>
            <p:cNvGrpSpPr/>
            <p:nvPr/>
          </p:nvGrpSpPr>
          <p:grpSpPr>
            <a:xfrm>
              <a:off x="3384252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49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grpSp>
        <p:nvGrpSpPr>
          <p:cNvPr id="4" name="グループ化 3"/>
          <p:cNvGrpSpPr/>
          <p:nvPr/>
        </p:nvGrpSpPr>
        <p:grpSpPr>
          <a:xfrm>
            <a:off x="3362626" y="4496368"/>
            <a:ext cx="2418748" cy="1956968"/>
            <a:chOff x="4588551" y="1788690"/>
            <a:chExt cx="2861529" cy="2315214"/>
          </a:xfrm>
        </p:grpSpPr>
        <p:grpSp>
          <p:nvGrpSpPr>
            <p:cNvPr id="24" name="グループ化 23"/>
            <p:cNvGrpSpPr/>
            <p:nvPr/>
          </p:nvGrpSpPr>
          <p:grpSpPr>
            <a:xfrm>
              <a:off x="4588551" y="1788690"/>
              <a:ext cx="954218" cy="1595214"/>
              <a:chOff x="6300082" y="2780722"/>
              <a:chExt cx="719666" cy="1157111"/>
            </a:xfrm>
          </p:grpSpPr>
          <p:sp>
            <p:nvSpPr>
              <p:cNvPr id="2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8" name="テキスト ボックス 37"/>
            <p:cNvSpPr txBox="1"/>
            <p:nvPr/>
          </p:nvSpPr>
          <p:spPr>
            <a:xfrm>
              <a:off x="4962486" y="3383904"/>
              <a:ext cx="2133492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Developers</a:t>
              </a:r>
              <a:endParaRPr kumimoji="1" lang="ja-JP" altLang="en-US" sz="2400" dirty="0"/>
            </a:p>
          </p:txBody>
        </p:sp>
        <p:grpSp>
          <p:nvGrpSpPr>
            <p:cNvPr id="51" name="グループ化 50"/>
            <p:cNvGrpSpPr/>
            <p:nvPr/>
          </p:nvGrpSpPr>
          <p:grpSpPr>
            <a:xfrm>
              <a:off x="5542769" y="1788690"/>
              <a:ext cx="954218" cy="1595214"/>
              <a:chOff x="6300082" y="2780722"/>
              <a:chExt cx="719666" cy="1157111"/>
            </a:xfrm>
          </p:grpSpPr>
          <p:sp>
            <p:nvSpPr>
              <p:cNvPr id="52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3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54" name="グループ化 53"/>
            <p:cNvGrpSpPr/>
            <p:nvPr/>
          </p:nvGrpSpPr>
          <p:grpSpPr>
            <a:xfrm>
              <a:off x="6495862" y="1788690"/>
              <a:ext cx="954218" cy="1595214"/>
              <a:chOff x="6300082" y="2780722"/>
              <a:chExt cx="719666" cy="1157111"/>
            </a:xfrm>
          </p:grpSpPr>
          <p:sp>
            <p:nvSpPr>
              <p:cNvPr id="5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sp>
        <p:nvSpPr>
          <p:cNvPr id="41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Ordinary Agile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9" name="円/楕円 18"/>
          <p:cNvSpPr/>
          <p:nvPr/>
        </p:nvSpPr>
        <p:spPr bwMode="auto">
          <a:xfrm>
            <a:off x="2699792" y="4293096"/>
            <a:ext cx="3744416" cy="2259623"/>
          </a:xfrm>
          <a:prstGeom prst="ellipse">
            <a:avLst/>
          </a:prstGeom>
          <a:noFill/>
          <a:ln w="38100">
            <a:solidFill>
              <a:srgbClr val="C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8" name="四角形吹き出し 57"/>
          <p:cNvSpPr/>
          <p:nvPr/>
        </p:nvSpPr>
        <p:spPr bwMode="auto">
          <a:xfrm>
            <a:off x="6156176" y="5589240"/>
            <a:ext cx="2160000" cy="1080000"/>
          </a:xfrm>
          <a:prstGeom prst="wedgeRectCallout">
            <a:avLst>
              <a:gd name="adj1" fmla="val -57268"/>
              <a:gd name="adj2" fmla="val -92460"/>
            </a:avLst>
          </a:prstGeom>
          <a:solidFill>
            <a:srgbClr val="FFFF00"/>
          </a:solidFill>
          <a:ln>
            <a:solidFill>
              <a:srgbClr val="C00000"/>
            </a:solidFill>
          </a:ln>
          <a:effectLst/>
          <a:extLst/>
        </p:spPr>
        <p:txBody>
          <a:bodyPr wrap="none" rtlCol="0" anchor="ctr"/>
          <a:lstStyle/>
          <a:p>
            <a:pPr marR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altLang="ja-JP" sz="240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Bottom-up</a:t>
            </a:r>
          </a:p>
          <a:p>
            <a:pPr marR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altLang="ja-JP" sz="240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approach</a:t>
            </a:r>
            <a:endParaRPr kumimoji="0" lang="ja-JP" altLang="en-US" sz="24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grpSp>
        <p:nvGrpSpPr>
          <p:cNvPr id="45" name="グループ化 17"/>
          <p:cNvGrpSpPr/>
          <p:nvPr/>
        </p:nvGrpSpPr>
        <p:grpSpPr>
          <a:xfrm>
            <a:off x="971600" y="1628800"/>
            <a:ext cx="1521476" cy="2110952"/>
            <a:chOff x="1266668" y="1788691"/>
            <a:chExt cx="1521476" cy="2110952"/>
          </a:xfrm>
        </p:grpSpPr>
        <p:sp>
          <p:nvSpPr>
            <p:cNvPr id="59" name="Isosceles Triangle 15"/>
            <p:cNvSpPr/>
            <p:nvPr/>
          </p:nvSpPr>
          <p:spPr bwMode="auto">
            <a:xfrm>
              <a:off x="1632030" y="2150451"/>
              <a:ext cx="790752" cy="986617"/>
            </a:xfrm>
            <a:prstGeom prst="triangle">
              <a:avLst/>
            </a:prstGeom>
            <a:solidFill>
              <a:srgbClr val="00B050"/>
            </a:solidFill>
            <a:ln w="9525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3810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60" name="Oval 14"/>
            <p:cNvSpPr/>
            <p:nvPr/>
          </p:nvSpPr>
          <p:spPr bwMode="auto">
            <a:xfrm>
              <a:off x="1616215" y="1788691"/>
              <a:ext cx="790752" cy="805738"/>
            </a:xfrm>
            <a:prstGeom prst="ellipse">
              <a:avLst/>
            </a:prstGeom>
            <a:solidFill>
              <a:srgbClr val="00B050"/>
            </a:solidFill>
            <a:ln w="9525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3810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61" name="テキスト ボックス 60"/>
            <p:cNvSpPr txBox="1"/>
            <p:nvPr/>
          </p:nvSpPr>
          <p:spPr>
            <a:xfrm>
              <a:off x="1266668" y="3291053"/>
              <a:ext cx="1521476" cy="60859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Business</a:t>
              </a:r>
            </a:p>
            <a:p>
              <a:pPr algn="ctr"/>
              <a:r>
                <a:rPr lang="en-US" altLang="ja-JP" sz="2400" dirty="0" smtClean="0"/>
                <a:t>Analyst</a:t>
              </a:r>
              <a:endParaRPr kumimoji="1" lang="en-US" altLang="ja-JP" sz="2400" dirty="0" smtClean="0"/>
            </a:p>
          </p:txBody>
        </p:sp>
      </p:grpSp>
    </p:spTree>
    <p:extLst>
      <p:ext uri="{BB962C8B-B14F-4D97-AF65-F5344CB8AC3E}">
        <p14:creationId xmlns:p14="http://schemas.microsoft.com/office/powerpoint/2010/main" val="6563445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図形グループ 5"/>
          <p:cNvGrpSpPr/>
          <p:nvPr/>
        </p:nvGrpSpPr>
        <p:grpSpPr>
          <a:xfrm>
            <a:off x="3672000" y="900000"/>
            <a:ext cx="1800000" cy="2110952"/>
            <a:chOff x="2915816" y="1628800"/>
            <a:chExt cx="1800000" cy="2110952"/>
          </a:xfrm>
        </p:grpSpPr>
        <p:sp>
          <p:nvSpPr>
            <p:cNvPr id="43" name="Oval 14"/>
            <p:cNvSpPr/>
            <p:nvPr/>
          </p:nvSpPr>
          <p:spPr bwMode="auto">
            <a:xfrm>
              <a:off x="3409379" y="1628800"/>
              <a:ext cx="790752" cy="805738"/>
            </a:xfrm>
            <a:prstGeom prst="ellipse">
              <a:avLst/>
            </a:prstGeom>
            <a:solidFill>
              <a:srgbClr val="FF0000"/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3810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42" name="Isosceles Triangle 15"/>
            <p:cNvSpPr/>
            <p:nvPr/>
          </p:nvSpPr>
          <p:spPr bwMode="auto">
            <a:xfrm>
              <a:off x="3409379" y="1990560"/>
              <a:ext cx="790752" cy="986617"/>
            </a:xfrm>
            <a:prstGeom prst="triangle">
              <a:avLst/>
            </a:prstGeom>
            <a:solidFill>
              <a:srgbClr val="FF0000"/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3810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44" name="テキスト ボックス 43"/>
            <p:cNvSpPr txBox="1"/>
            <p:nvPr/>
          </p:nvSpPr>
          <p:spPr>
            <a:xfrm>
              <a:off x="2915816" y="3131162"/>
              <a:ext cx="1800000" cy="60859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Executives</a:t>
              </a:r>
              <a:endParaRPr kumimoji="1" lang="en-US" altLang="ja-JP" sz="2400" dirty="0" smtClean="0"/>
            </a:p>
          </p:txBody>
        </p:sp>
      </p:grpSp>
      <p:grpSp>
        <p:nvGrpSpPr>
          <p:cNvPr id="7" name="図形グループ 6"/>
          <p:cNvGrpSpPr/>
          <p:nvPr/>
        </p:nvGrpSpPr>
        <p:grpSpPr>
          <a:xfrm>
            <a:off x="2339752" y="2420888"/>
            <a:ext cx="1800000" cy="2110952"/>
            <a:chOff x="1547664" y="2132856"/>
            <a:chExt cx="1800000" cy="2110952"/>
          </a:xfrm>
        </p:grpSpPr>
        <p:sp>
          <p:nvSpPr>
            <p:cNvPr id="47" name="Oval 14"/>
            <p:cNvSpPr/>
            <p:nvPr/>
          </p:nvSpPr>
          <p:spPr bwMode="auto">
            <a:xfrm>
              <a:off x="2041227" y="2132856"/>
              <a:ext cx="790752" cy="805738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 w="952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3810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46" name="Isosceles Triangle 15"/>
            <p:cNvSpPr/>
            <p:nvPr/>
          </p:nvSpPr>
          <p:spPr bwMode="auto">
            <a:xfrm>
              <a:off x="2057039" y="2494615"/>
              <a:ext cx="790752" cy="986617"/>
            </a:xfrm>
            <a:prstGeom prst="triangle">
              <a:avLst/>
            </a:prstGeom>
            <a:solidFill>
              <a:schemeClr val="bg1">
                <a:lumMod val="50000"/>
              </a:schemeClr>
            </a:solidFill>
            <a:ln w="952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3810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57" name="テキスト ボックス 56"/>
            <p:cNvSpPr txBox="1"/>
            <p:nvPr/>
          </p:nvSpPr>
          <p:spPr>
            <a:xfrm>
              <a:off x="1547664" y="3635218"/>
              <a:ext cx="1800000" cy="60859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Managers</a:t>
              </a:r>
            </a:p>
          </p:txBody>
        </p:sp>
      </p:grpSp>
      <p:grpSp>
        <p:nvGrpSpPr>
          <p:cNvPr id="5" name="グループ化 4"/>
          <p:cNvGrpSpPr/>
          <p:nvPr/>
        </p:nvGrpSpPr>
        <p:grpSpPr>
          <a:xfrm>
            <a:off x="5796136" y="2533480"/>
            <a:ext cx="1926467" cy="1998360"/>
            <a:chOff x="2237828" y="3595348"/>
            <a:chExt cx="2279130" cy="2364185"/>
          </a:xfrm>
        </p:grpSpPr>
        <p:grpSp>
          <p:nvGrpSpPr>
            <p:cNvPr id="15" name="グループ化 14"/>
            <p:cNvGrpSpPr/>
            <p:nvPr/>
          </p:nvGrpSpPr>
          <p:grpSpPr>
            <a:xfrm>
              <a:off x="2431160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16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7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7" name="テキスト ボックス 36"/>
            <p:cNvSpPr txBox="1"/>
            <p:nvPr/>
          </p:nvSpPr>
          <p:spPr>
            <a:xfrm>
              <a:off x="2237828" y="5239533"/>
              <a:ext cx="227913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UI/UX</a:t>
              </a:r>
            </a:p>
            <a:p>
              <a:pPr algn="ctr"/>
              <a:r>
                <a:rPr lang="en-US" altLang="ja-JP" sz="2400" dirty="0" smtClean="0"/>
                <a:t>Designers</a:t>
              </a:r>
              <a:endParaRPr kumimoji="1" lang="ja-JP" altLang="en-US" sz="2400" dirty="0"/>
            </a:p>
          </p:txBody>
        </p:sp>
        <p:grpSp>
          <p:nvGrpSpPr>
            <p:cNvPr id="48" name="グループ化 47"/>
            <p:cNvGrpSpPr/>
            <p:nvPr/>
          </p:nvGrpSpPr>
          <p:grpSpPr>
            <a:xfrm>
              <a:off x="3384252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49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grpSp>
        <p:nvGrpSpPr>
          <p:cNvPr id="4" name="グループ化 3"/>
          <p:cNvGrpSpPr/>
          <p:nvPr/>
        </p:nvGrpSpPr>
        <p:grpSpPr>
          <a:xfrm>
            <a:off x="3362626" y="4496368"/>
            <a:ext cx="2418748" cy="1956968"/>
            <a:chOff x="4588551" y="1788690"/>
            <a:chExt cx="2861529" cy="2315214"/>
          </a:xfrm>
        </p:grpSpPr>
        <p:grpSp>
          <p:nvGrpSpPr>
            <p:cNvPr id="24" name="グループ化 23"/>
            <p:cNvGrpSpPr/>
            <p:nvPr/>
          </p:nvGrpSpPr>
          <p:grpSpPr>
            <a:xfrm>
              <a:off x="4588551" y="1788690"/>
              <a:ext cx="954218" cy="1595214"/>
              <a:chOff x="6300082" y="2780722"/>
              <a:chExt cx="719666" cy="1157111"/>
            </a:xfrm>
          </p:grpSpPr>
          <p:sp>
            <p:nvSpPr>
              <p:cNvPr id="2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8" name="テキスト ボックス 37"/>
            <p:cNvSpPr txBox="1"/>
            <p:nvPr/>
          </p:nvSpPr>
          <p:spPr>
            <a:xfrm>
              <a:off x="4962486" y="3383904"/>
              <a:ext cx="2133492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Developers</a:t>
              </a:r>
              <a:endParaRPr kumimoji="1" lang="ja-JP" altLang="en-US" sz="2400" dirty="0"/>
            </a:p>
          </p:txBody>
        </p:sp>
        <p:grpSp>
          <p:nvGrpSpPr>
            <p:cNvPr id="51" name="グループ化 50"/>
            <p:cNvGrpSpPr/>
            <p:nvPr/>
          </p:nvGrpSpPr>
          <p:grpSpPr>
            <a:xfrm>
              <a:off x="5542769" y="1788690"/>
              <a:ext cx="954218" cy="1595214"/>
              <a:chOff x="6300082" y="2780722"/>
              <a:chExt cx="719666" cy="1157111"/>
            </a:xfrm>
          </p:grpSpPr>
          <p:sp>
            <p:nvSpPr>
              <p:cNvPr id="52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3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54" name="グループ化 53"/>
            <p:cNvGrpSpPr/>
            <p:nvPr/>
          </p:nvGrpSpPr>
          <p:grpSpPr>
            <a:xfrm>
              <a:off x="6495862" y="1788690"/>
              <a:ext cx="954218" cy="1595214"/>
              <a:chOff x="6300082" y="2780722"/>
              <a:chExt cx="719666" cy="1157111"/>
            </a:xfrm>
          </p:grpSpPr>
          <p:sp>
            <p:nvSpPr>
              <p:cNvPr id="5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sp>
        <p:nvSpPr>
          <p:cNvPr id="41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Enterprise Agile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9" name="円/楕円 18"/>
          <p:cNvSpPr/>
          <p:nvPr/>
        </p:nvSpPr>
        <p:spPr bwMode="auto">
          <a:xfrm>
            <a:off x="251520" y="620688"/>
            <a:ext cx="8712968" cy="5904656"/>
          </a:xfrm>
          <a:prstGeom prst="ellipse">
            <a:avLst/>
          </a:prstGeom>
          <a:noFill/>
          <a:ln w="38100">
            <a:solidFill>
              <a:srgbClr val="C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grpSp>
        <p:nvGrpSpPr>
          <p:cNvPr id="45" name="グループ化 17"/>
          <p:cNvGrpSpPr/>
          <p:nvPr/>
        </p:nvGrpSpPr>
        <p:grpSpPr>
          <a:xfrm>
            <a:off x="971600" y="1628800"/>
            <a:ext cx="1521476" cy="2110952"/>
            <a:chOff x="1266668" y="1788691"/>
            <a:chExt cx="1521476" cy="2110952"/>
          </a:xfrm>
        </p:grpSpPr>
        <p:sp>
          <p:nvSpPr>
            <p:cNvPr id="59" name="Isosceles Triangle 15"/>
            <p:cNvSpPr/>
            <p:nvPr/>
          </p:nvSpPr>
          <p:spPr bwMode="auto">
            <a:xfrm>
              <a:off x="1632030" y="2150451"/>
              <a:ext cx="790752" cy="986617"/>
            </a:xfrm>
            <a:prstGeom prst="triangle">
              <a:avLst/>
            </a:prstGeom>
            <a:solidFill>
              <a:srgbClr val="00B050"/>
            </a:solidFill>
            <a:ln w="9525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3810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60" name="Oval 14"/>
            <p:cNvSpPr/>
            <p:nvPr/>
          </p:nvSpPr>
          <p:spPr bwMode="auto">
            <a:xfrm>
              <a:off x="1616215" y="1788691"/>
              <a:ext cx="790752" cy="805738"/>
            </a:xfrm>
            <a:prstGeom prst="ellipse">
              <a:avLst/>
            </a:prstGeom>
            <a:solidFill>
              <a:srgbClr val="00B050"/>
            </a:solidFill>
            <a:ln w="9525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3810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61" name="テキスト ボックス 60"/>
            <p:cNvSpPr txBox="1"/>
            <p:nvPr/>
          </p:nvSpPr>
          <p:spPr>
            <a:xfrm>
              <a:off x="1266668" y="3291053"/>
              <a:ext cx="1521476" cy="60859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Business</a:t>
              </a:r>
            </a:p>
            <a:p>
              <a:pPr algn="ctr"/>
              <a:r>
                <a:rPr lang="en-US" altLang="ja-JP" sz="2400" dirty="0" smtClean="0"/>
                <a:t>Analyst</a:t>
              </a:r>
              <a:endParaRPr kumimoji="1" lang="en-US" altLang="ja-JP" sz="2400" dirty="0" smtClean="0"/>
            </a:p>
          </p:txBody>
        </p:sp>
      </p:grpSp>
      <p:sp>
        <p:nvSpPr>
          <p:cNvPr id="39" name="四角形吹き出し 38"/>
          <p:cNvSpPr/>
          <p:nvPr/>
        </p:nvSpPr>
        <p:spPr bwMode="auto">
          <a:xfrm>
            <a:off x="6228184" y="5301208"/>
            <a:ext cx="2160000" cy="1080000"/>
          </a:xfrm>
          <a:prstGeom prst="wedgeRectCallout">
            <a:avLst>
              <a:gd name="adj1" fmla="val 62033"/>
              <a:gd name="adj2" fmla="val -130132"/>
            </a:avLst>
          </a:prstGeom>
          <a:solidFill>
            <a:srgbClr val="FFFF00"/>
          </a:solidFill>
          <a:ln>
            <a:solidFill>
              <a:srgbClr val="C00000"/>
            </a:solidFill>
          </a:ln>
          <a:effectLst/>
          <a:extLst/>
        </p:spPr>
        <p:txBody>
          <a:bodyPr wrap="none" rtlCol="0" anchor="ctr"/>
          <a:lstStyle/>
          <a:p>
            <a:pPr marR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altLang="ja-JP" sz="240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Decrease</a:t>
            </a:r>
          </a:p>
          <a:p>
            <a:pPr marR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altLang="ja-JP" sz="2400" kern="0" dirty="0" smtClean="0">
                <a:solidFill>
                  <a:sysClr val="windowText" lastClr="000000"/>
                </a:solidFill>
              </a:rPr>
              <a:t>silos</a:t>
            </a:r>
            <a:endParaRPr kumimoji="0" lang="ja-JP" altLang="en-US" sz="24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0" name="四角形吹き出し 39"/>
          <p:cNvSpPr/>
          <p:nvPr/>
        </p:nvSpPr>
        <p:spPr bwMode="auto">
          <a:xfrm>
            <a:off x="6156176" y="1124744"/>
            <a:ext cx="2160000" cy="1080000"/>
          </a:xfrm>
          <a:prstGeom prst="wedgeRectCallout">
            <a:avLst>
              <a:gd name="adj1" fmla="val -86951"/>
              <a:gd name="adj2" fmla="val -11408"/>
            </a:avLst>
          </a:prstGeom>
          <a:solidFill>
            <a:srgbClr val="FFFF00"/>
          </a:solidFill>
          <a:ln>
            <a:solidFill>
              <a:srgbClr val="C00000"/>
            </a:solidFill>
          </a:ln>
          <a:effectLst/>
          <a:extLst/>
        </p:spPr>
        <p:txBody>
          <a:bodyPr wrap="none" rtlCol="0" anchor="ctr"/>
          <a:lstStyle/>
          <a:p>
            <a:pPr marR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altLang="ja-JP" sz="240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Top-down</a:t>
            </a:r>
          </a:p>
          <a:p>
            <a:pPr marR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altLang="ja-JP" sz="240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approach</a:t>
            </a:r>
            <a:endParaRPr kumimoji="0" lang="ja-JP" altLang="en-US" sz="24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8956898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The trend of Enterprise Agile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0" name="タイトル 2"/>
          <p:cNvSpPr txBox="1">
            <a:spLocks/>
          </p:cNvSpPr>
          <p:nvPr/>
        </p:nvSpPr>
        <p:spPr>
          <a:xfrm>
            <a:off x="252000" y="945456"/>
            <a:ext cx="8640000" cy="144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Practitioner’s concern is </a:t>
            </a:r>
            <a:r>
              <a:rPr kumimoji="0" lang="en-US" altLang="ja-JP" sz="2400" kern="0" dirty="0" smtClean="0">
                <a:solidFill>
                  <a:srgbClr val="BF0000"/>
                </a:solidFill>
                <a:latin typeface="+mn-lt"/>
                <a:ea typeface="+mn-ea"/>
                <a:cs typeface="ＭＳ 明朝"/>
              </a:rPr>
              <a:t>changing</a:t>
            </a:r>
          </a:p>
          <a:p>
            <a:pPr marL="342900" indent="-342900" algn="l">
              <a:spcBef>
                <a:spcPts val="0"/>
              </a:spcBef>
              <a:buFont typeface="Arial"/>
              <a:buChar char="•"/>
            </a:pP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from improvement of development teams</a:t>
            </a:r>
          </a:p>
          <a:p>
            <a:pPr marL="342900" indent="-342900" algn="l">
              <a:spcBef>
                <a:spcPts val="0"/>
              </a:spcBef>
              <a:buFont typeface="Arial"/>
              <a:buChar char="•"/>
            </a:pP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to total optimization including executives and organization</a:t>
            </a:r>
          </a:p>
        </p:txBody>
      </p:sp>
      <p:sp>
        <p:nvSpPr>
          <p:cNvPr id="6" name="タイトル 2"/>
          <p:cNvSpPr txBox="1">
            <a:spLocks/>
          </p:cNvSpPr>
          <p:nvPr/>
        </p:nvSpPr>
        <p:spPr>
          <a:xfrm>
            <a:off x="252000" y="2727288"/>
            <a:ext cx="8640000" cy="144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Most of ideas are </a:t>
            </a:r>
            <a:r>
              <a:rPr kumimoji="0" lang="en-US" altLang="ja-JP" sz="2400" kern="0" dirty="0" smtClean="0">
                <a:solidFill>
                  <a:schemeClr val="accent1"/>
                </a:solidFill>
                <a:latin typeface="+mn-lt"/>
                <a:ea typeface="+mn-ea"/>
                <a:cs typeface="ＭＳ 明朝"/>
              </a:rPr>
              <a:t>spiritual…</a:t>
            </a:r>
          </a:p>
          <a:p>
            <a:pPr marL="457200" indent="-457200" algn="l">
              <a:spcBef>
                <a:spcPts val="0"/>
              </a:spcBef>
              <a:buFont typeface="+mj-lt"/>
              <a:buAutoNum type="arabicPeriod"/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Not concrete…</a:t>
            </a:r>
          </a:p>
          <a:p>
            <a:pPr marL="457200" indent="-457200" algn="l">
              <a:spcBef>
                <a:spcPts val="0"/>
              </a:spcBef>
              <a:buFont typeface="+mj-lt"/>
              <a:buAutoNum type="arabicPeriod"/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Most of speakers just say the importance of changing mindset…</a:t>
            </a:r>
          </a:p>
        </p:txBody>
      </p:sp>
      <p:sp>
        <p:nvSpPr>
          <p:cNvPr id="8" name="タイトル 2"/>
          <p:cNvSpPr txBox="1">
            <a:spLocks/>
          </p:cNvSpPr>
          <p:nvPr/>
        </p:nvSpPr>
        <p:spPr>
          <a:xfrm>
            <a:off x="251520" y="4509120"/>
            <a:ext cx="8640000" cy="144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On the other hand, the influence of </a:t>
            </a:r>
            <a:r>
              <a:rPr kumimoji="0" lang="en-US" altLang="ja-JP" sz="2400" kern="0" dirty="0" smtClean="0">
                <a:solidFill>
                  <a:srgbClr val="BF0000"/>
                </a:solidFill>
                <a:latin typeface="+mn-lt"/>
                <a:ea typeface="+mn-ea"/>
                <a:cs typeface="ＭＳ 明朝"/>
              </a:rPr>
              <a:t>SAFe</a:t>
            </a:r>
            <a:endParaRPr kumimoji="0" lang="en-US" altLang="ja-JP" sz="2400" kern="0" dirty="0">
              <a:solidFill>
                <a:srgbClr val="BF0000"/>
              </a:solidFill>
              <a:latin typeface="+mn-lt"/>
              <a:ea typeface="+mn-ea"/>
              <a:cs typeface="ＭＳ 明朝"/>
            </a:endParaRPr>
          </a:p>
          <a:p>
            <a:pPr algn="l">
              <a:spcBef>
                <a:spcPts val="0"/>
              </a:spcBef>
            </a:pPr>
            <a:r>
              <a:rPr kumimoji="0" lang="en-US" altLang="ja-JP" sz="2400" kern="0" dirty="0" smtClean="0">
                <a:solidFill>
                  <a:srgbClr val="BF0000"/>
                </a:solidFill>
                <a:latin typeface="+mn-lt"/>
                <a:ea typeface="+mn-ea"/>
                <a:cs typeface="ＭＳ 明朝"/>
              </a:rPr>
              <a:t>(Scaled Agile Framework)</a:t>
            </a: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 is increasing dramatically.</a:t>
            </a:r>
          </a:p>
          <a:p>
            <a:pPr marL="342900" indent="-342900" algn="l">
              <a:spcBef>
                <a:spcPts val="0"/>
              </a:spcBef>
              <a:buFont typeface="Arial"/>
              <a:buChar char="•"/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There were about 5 sessions about SAFe.</a:t>
            </a:r>
          </a:p>
          <a:p>
            <a:pPr marL="342900" indent="-342900" algn="l">
              <a:spcBef>
                <a:spcPts val="0"/>
              </a:spcBef>
              <a:buFont typeface="Arial"/>
              <a:buChar char="•"/>
            </a:pPr>
            <a:r>
              <a:rPr kumimoji="0" lang="en-US" altLang="ja-JP" sz="2400" kern="0" dirty="0" smtClean="0">
                <a:solidFill>
                  <a:srgbClr val="008000"/>
                </a:solidFill>
                <a:latin typeface="+mn-lt"/>
                <a:ea typeface="+mn-ea"/>
                <a:cs typeface="ＭＳ 明朝"/>
              </a:rPr>
              <a:t>★URL</a:t>
            </a:r>
          </a:p>
        </p:txBody>
      </p:sp>
    </p:spTree>
    <p:extLst>
      <p:ext uri="{BB962C8B-B14F-4D97-AF65-F5344CB8AC3E}">
        <p14:creationId xmlns:p14="http://schemas.microsoft.com/office/powerpoint/2010/main" val="11126596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6" grpId="0" animBg="1"/>
      <p:bldP spid="8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/>
              <a:t> Discussion about </a:t>
            </a:r>
            <a:r>
              <a:rPr lang="en-US" altLang="ja-JP" dirty="0"/>
              <a:t>EA with </a:t>
            </a:r>
            <a:r>
              <a:rPr lang="en-US" altLang="ja-JP" dirty="0" smtClean="0"/>
              <a:t>other practitioners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8" name="タイトル 2"/>
          <p:cNvSpPr txBox="1">
            <a:spLocks/>
          </p:cNvSpPr>
          <p:nvPr/>
        </p:nvSpPr>
        <p:spPr>
          <a:xfrm>
            <a:off x="252000" y="945456"/>
            <a:ext cx="8640000" cy="180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</a:rPr>
              <a:t>It is ordinary </a:t>
            </a:r>
            <a:r>
              <a:rPr kumimoji="0" lang="en-US" altLang="ja-JP" sz="2400" kern="0" dirty="0" smtClean="0">
                <a:solidFill>
                  <a:schemeClr val="accent1"/>
                </a:solidFill>
                <a:latin typeface="+mn-lt"/>
              </a:rPr>
              <a:t>to face with middle management layer and executive layer</a:t>
            </a: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</a:rPr>
              <a:t> to adopt the bottom-up approach.</a:t>
            </a:r>
          </a:p>
          <a:p>
            <a:pPr marL="342900" indent="-342900" algn="l">
              <a:spcBef>
                <a:spcPts val="0"/>
              </a:spcBef>
              <a:buFont typeface="Arial"/>
              <a:buChar char="•"/>
            </a:pP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</a:rPr>
              <a:t>It is necessary to find and decrease wastes based on “command and control” organization and leadership.</a:t>
            </a:r>
          </a:p>
        </p:txBody>
      </p:sp>
      <p:sp>
        <p:nvSpPr>
          <p:cNvPr id="9" name="タイトル 2"/>
          <p:cNvSpPr txBox="1">
            <a:spLocks/>
          </p:cNvSpPr>
          <p:nvPr/>
        </p:nvSpPr>
        <p:spPr>
          <a:xfrm>
            <a:off x="252000" y="4653136"/>
            <a:ext cx="8640000" cy="108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</a:rPr>
              <a:t>On the other hand,</a:t>
            </a:r>
          </a:p>
          <a:p>
            <a:pPr algn="l">
              <a:spcBef>
                <a:spcPts val="0"/>
              </a:spcBef>
            </a:pP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</a:rPr>
              <a:t>we’d be better </a:t>
            </a:r>
            <a:r>
              <a:rPr kumimoji="0" lang="en-US" altLang="ja-JP" sz="2400" kern="0" dirty="0" smtClean="0">
                <a:solidFill>
                  <a:srgbClr val="BF0000"/>
                </a:solidFill>
                <a:latin typeface="+mn-lt"/>
              </a:rPr>
              <a:t>utilize technical foundation to avoid failures</a:t>
            </a: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</a:rPr>
              <a:t>.</a:t>
            </a:r>
            <a:endParaRPr kumimoji="0" lang="en-US" altLang="ja-JP" sz="2400" b="0" kern="0" dirty="0">
              <a:solidFill>
                <a:srgbClr val="000000"/>
              </a:solidFill>
              <a:latin typeface="+mn-lt"/>
            </a:endParaRPr>
          </a:p>
        </p:txBody>
      </p:sp>
      <p:sp>
        <p:nvSpPr>
          <p:cNvPr id="13" name="タイトル 2"/>
          <p:cNvSpPr txBox="1">
            <a:spLocks/>
          </p:cNvSpPr>
          <p:nvPr/>
        </p:nvSpPr>
        <p:spPr>
          <a:xfrm>
            <a:off x="252000" y="3159296"/>
            <a:ext cx="8640000" cy="108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</a:rPr>
              <a:t>Changing top’s mindset is useful for </a:t>
            </a:r>
            <a:r>
              <a:rPr kumimoji="0" lang="en-US" altLang="ja-JP" sz="2400" kern="0" dirty="0" smtClean="0">
                <a:solidFill>
                  <a:srgbClr val="BF0000"/>
                </a:solidFill>
                <a:latin typeface="+mn-lt"/>
              </a:rPr>
              <a:t>buy-in</a:t>
            </a: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962699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3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Changing mindset is very important, but…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1026" name="Picture 2" descr="C:\Users\hiroyuki.a.ito\Pictures\Agile2014\Executive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139" y="764704"/>
            <a:ext cx="4209673" cy="5471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6" name="円形吹き出し 45"/>
          <p:cNvSpPr/>
          <p:nvPr/>
        </p:nvSpPr>
        <p:spPr bwMode="auto">
          <a:xfrm>
            <a:off x="4557812" y="2061171"/>
            <a:ext cx="4608512" cy="2735658"/>
          </a:xfrm>
          <a:prstGeom prst="wedgeEllipseCallout">
            <a:avLst>
              <a:gd name="adj1" fmla="val -69921"/>
              <a:gd name="adj2" fmla="val 2555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36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YES, YOU CAN!</a:t>
            </a:r>
            <a:endParaRPr kumimoji="0" lang="ja-JP" altLang="en-US" sz="3600" b="1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5705826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My opinion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3" name="タイトル 2"/>
          <p:cNvSpPr txBox="1">
            <a:spLocks/>
          </p:cNvSpPr>
          <p:nvPr/>
        </p:nvSpPr>
        <p:spPr>
          <a:xfrm>
            <a:off x="360000" y="1192412"/>
            <a:ext cx="8424000" cy="4473176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9600" dirty="0" smtClean="0">
                <a:solidFill>
                  <a:schemeClr val="accent1"/>
                </a:solidFill>
                <a:latin typeface="+mn-lt"/>
                <a:ea typeface="+mn-ea"/>
                <a:cs typeface="ＭＳ 明朝"/>
              </a:rPr>
              <a:t>Technical</a:t>
            </a:r>
          </a:p>
          <a:p>
            <a:r>
              <a:rPr lang="en-US" altLang="ja-JP" sz="9600" dirty="0" smtClean="0">
                <a:solidFill>
                  <a:schemeClr val="accent1"/>
                </a:solidFill>
                <a:latin typeface="+mn-lt"/>
                <a:ea typeface="+mn-ea"/>
                <a:cs typeface="ＭＳ 明朝"/>
              </a:rPr>
              <a:t>foundation</a:t>
            </a:r>
          </a:p>
          <a:p>
            <a:r>
              <a:rPr lang="en-US" altLang="ja-JP" sz="9600" dirty="0" smtClean="0">
                <a:solidFill>
                  <a:schemeClr val="accent1"/>
                </a:solidFill>
                <a:latin typeface="+mn-lt"/>
                <a:ea typeface="+mn-ea"/>
                <a:cs typeface="ＭＳ 明朝"/>
              </a:rPr>
              <a:t>is necessary!</a:t>
            </a:r>
          </a:p>
        </p:txBody>
      </p:sp>
    </p:spTree>
    <p:extLst>
      <p:ext uri="{BB962C8B-B14F-4D97-AF65-F5344CB8AC3E}">
        <p14:creationId xmlns:p14="http://schemas.microsoft.com/office/powerpoint/2010/main" val="38028245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kumimoji="1" lang="en-US" altLang="ja-JP" dirty="0" smtClean="0">
                <a:latin typeface="+mn-lt"/>
                <a:ea typeface="+mj-ea"/>
                <a:cs typeface="ＭＳ 明朝"/>
              </a:rPr>
              <a:t>e.g.) Use automation for collaboration</a:t>
            </a:r>
            <a:endParaRPr kumimoji="1" lang="ja-JP" altLang="en-US" dirty="0">
              <a:latin typeface="+mn-lt"/>
              <a:ea typeface="+mj-ea"/>
              <a:cs typeface="ＭＳ 明朝"/>
            </a:endParaRPr>
          </a:p>
        </p:txBody>
      </p:sp>
      <p:pic>
        <p:nvPicPr>
          <p:cNvPr id="1028" name="Picture 4" descr="C:\Users\hiroyuki.a.ito\Pictures\TDD\TestFlight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222" y="2964309"/>
            <a:ext cx="3414889" cy="10244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1" name="Picture 7" descr="C:\Users\hiroyuki.a.ito\Pictures\TDD\stash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024" y="806182"/>
            <a:ext cx="2621285" cy="11521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直線矢印コネクタ 2"/>
          <p:cNvCxnSpPr>
            <a:stCxn id="1026" idx="1"/>
            <a:endCxn id="1031" idx="3"/>
          </p:cNvCxnSpPr>
          <p:nvPr/>
        </p:nvCxnSpPr>
        <p:spPr>
          <a:xfrm flipH="1" flipV="1">
            <a:off x="3206309" y="1382246"/>
            <a:ext cx="3590960" cy="1025204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線矢印コネクタ 5"/>
          <p:cNvCxnSpPr>
            <a:stCxn id="1026" idx="1"/>
            <a:endCxn id="1028" idx="3"/>
          </p:cNvCxnSpPr>
          <p:nvPr/>
        </p:nvCxnSpPr>
        <p:spPr>
          <a:xfrm flipH="1">
            <a:off x="3603111" y="2407450"/>
            <a:ext cx="3194158" cy="1069093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矢印コネクタ 9"/>
          <p:cNvCxnSpPr>
            <a:stCxn id="1028" idx="2"/>
            <a:endCxn id="28" idx="0"/>
          </p:cNvCxnSpPr>
          <p:nvPr/>
        </p:nvCxnSpPr>
        <p:spPr>
          <a:xfrm flipH="1">
            <a:off x="825153" y="3988776"/>
            <a:ext cx="1070514" cy="464332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矢印コネクタ 16"/>
          <p:cNvCxnSpPr>
            <a:stCxn id="1028" idx="2"/>
            <a:endCxn id="27" idx="0"/>
          </p:cNvCxnSpPr>
          <p:nvPr/>
        </p:nvCxnSpPr>
        <p:spPr>
          <a:xfrm>
            <a:off x="1895667" y="3988776"/>
            <a:ext cx="7462" cy="46219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矢印コネクタ 18"/>
          <p:cNvCxnSpPr>
            <a:stCxn id="1028" idx="2"/>
            <a:endCxn id="26" idx="0"/>
          </p:cNvCxnSpPr>
          <p:nvPr/>
        </p:nvCxnSpPr>
        <p:spPr>
          <a:xfrm>
            <a:off x="1895667" y="3988776"/>
            <a:ext cx="1085437" cy="462191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グループ化 40"/>
          <p:cNvGrpSpPr/>
          <p:nvPr/>
        </p:nvGrpSpPr>
        <p:grpSpPr>
          <a:xfrm>
            <a:off x="6059580" y="1597417"/>
            <a:ext cx="2904908" cy="2249690"/>
            <a:chOff x="5580112" y="1148277"/>
            <a:chExt cx="2904908" cy="2249690"/>
          </a:xfrm>
          <a:noFill/>
        </p:grpSpPr>
        <p:pic>
          <p:nvPicPr>
            <p:cNvPr id="1029" name="Picture 5" descr="C:\Users\hiroyuki.a.ito\AppData\Local\Microsoft\Windows\Temporary Internet Files\Content.IE5\2G6F3GKY\MP900402186[1].jp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80112" y="1148277"/>
              <a:ext cx="2904908" cy="2249690"/>
            </a:xfrm>
            <a:prstGeom prst="rect">
              <a:avLst/>
            </a:prstGeom>
            <a:grpFill/>
            <a:ln>
              <a:noFill/>
            </a:ln>
            <a:extLst/>
          </p:spPr>
        </p:pic>
        <p:pic>
          <p:nvPicPr>
            <p:cNvPr id="1026" name="Picture 2" descr="C:\Users\hiroyuki.a.ito\Pictures\00_Card\jenkins\jenkins.png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17801" y="1243545"/>
              <a:ext cx="1429529" cy="1429529"/>
            </a:xfrm>
            <a:prstGeom prst="rect">
              <a:avLst/>
            </a:prstGeom>
            <a:grpFill/>
            <a:ln>
              <a:noFill/>
            </a:ln>
            <a:extLst/>
          </p:spPr>
        </p:pic>
      </p:grpSp>
      <p:sp>
        <p:nvSpPr>
          <p:cNvPr id="31" name="タイトル 2"/>
          <p:cNvSpPr txBox="1">
            <a:spLocks/>
          </p:cNvSpPr>
          <p:nvPr/>
        </p:nvSpPr>
        <p:spPr>
          <a:xfrm>
            <a:off x="3419872" y="1052736"/>
            <a:ext cx="3323635" cy="590811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b="0" dirty="0">
                <a:solidFill>
                  <a:schemeClr val="tx1"/>
                </a:solidFill>
              </a:rPr>
              <a:t>Check-in build (hourly</a:t>
            </a:r>
            <a:r>
              <a:rPr lang="en-US" altLang="ja-JP" sz="2000" b="0" dirty="0" smtClean="0">
                <a:solidFill>
                  <a:schemeClr val="tx1"/>
                </a:solidFill>
              </a:rPr>
              <a:t>)</a:t>
            </a:r>
            <a:endParaRPr lang="en-US" altLang="ja-JP" sz="2000" b="0" dirty="0">
              <a:solidFill>
                <a:schemeClr val="tx1"/>
              </a:solidFill>
            </a:endParaRPr>
          </a:p>
        </p:txBody>
      </p:sp>
      <p:sp>
        <p:nvSpPr>
          <p:cNvPr id="32" name="タイトル 2"/>
          <p:cNvSpPr txBox="1">
            <a:spLocks/>
          </p:cNvSpPr>
          <p:nvPr/>
        </p:nvSpPr>
        <p:spPr>
          <a:xfrm>
            <a:off x="6588224" y="1052736"/>
            <a:ext cx="2178256" cy="822976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My PC</a:t>
            </a:r>
          </a:p>
        </p:txBody>
      </p:sp>
      <p:sp>
        <p:nvSpPr>
          <p:cNvPr id="33" name="タイトル 2"/>
          <p:cNvSpPr txBox="1">
            <a:spLocks/>
          </p:cNvSpPr>
          <p:nvPr/>
        </p:nvSpPr>
        <p:spPr>
          <a:xfrm>
            <a:off x="3851920" y="5697352"/>
            <a:ext cx="4896544" cy="90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2000" b="0" dirty="0">
                <a:solidFill>
                  <a:schemeClr val="tx1"/>
                </a:solidFill>
              </a:rPr>
              <a:t>We demonstrate latest application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</a:rPr>
              <a:t>to </a:t>
            </a:r>
            <a:r>
              <a:rPr lang="en-US" altLang="ja-JP" sz="2000" b="0" dirty="0" smtClean="0">
                <a:solidFill>
                  <a:schemeClr val="tx1"/>
                </a:solidFill>
              </a:rPr>
              <a:t>the business analyst and managers</a:t>
            </a: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</a:rPr>
              <a:t>in every daily scrum</a:t>
            </a:r>
            <a:endParaRPr lang="en-US" altLang="ja-JP" sz="2000" b="0" dirty="0" smtClean="0">
              <a:solidFill>
                <a:schemeClr val="tx1"/>
              </a:solidFill>
              <a:latin typeface="+mn-ea"/>
              <a:ea typeface="+mn-ea"/>
              <a:cs typeface="ＭＳ 明朝"/>
            </a:endParaRPr>
          </a:p>
        </p:txBody>
      </p:sp>
      <p:cxnSp>
        <p:nvCxnSpPr>
          <p:cNvPr id="55" name="直線コネクタ 54"/>
          <p:cNvCxnSpPr/>
          <p:nvPr/>
        </p:nvCxnSpPr>
        <p:spPr>
          <a:xfrm>
            <a:off x="1281122" y="3802895"/>
            <a:ext cx="2480774" cy="0"/>
          </a:xfrm>
          <a:prstGeom prst="line">
            <a:avLst/>
          </a:prstGeom>
          <a:ln w="25400">
            <a:solidFill>
              <a:schemeClr val="accent6"/>
            </a:solidFill>
            <a:tailEnd type="none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タイトル 2"/>
          <p:cNvSpPr txBox="1">
            <a:spLocks/>
          </p:cNvSpPr>
          <p:nvPr/>
        </p:nvSpPr>
        <p:spPr>
          <a:xfrm>
            <a:off x="2411760" y="2132855"/>
            <a:ext cx="3323635" cy="90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Deliver to</a:t>
            </a:r>
          </a:p>
          <a:p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all team members</a:t>
            </a:r>
          </a:p>
          <a:p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automatically</a:t>
            </a:r>
          </a:p>
        </p:txBody>
      </p:sp>
      <p:cxnSp>
        <p:nvCxnSpPr>
          <p:cNvPr id="21" name="曲線コネクタ 20"/>
          <p:cNvCxnSpPr/>
          <p:nvPr/>
        </p:nvCxnSpPr>
        <p:spPr>
          <a:xfrm rot="10800000" flipH="1" flipV="1">
            <a:off x="6059580" y="2722261"/>
            <a:ext cx="1452454" cy="1124845"/>
          </a:xfrm>
          <a:prstGeom prst="curvedConnector4">
            <a:avLst>
              <a:gd name="adj1" fmla="val -36321"/>
              <a:gd name="adj2" fmla="val 162532"/>
            </a:avLst>
          </a:prstGeom>
          <a:ln w="38100">
            <a:solidFill>
              <a:schemeClr val="tx1"/>
            </a:solidFill>
            <a:tailEnd type="arrow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タイトル 2"/>
          <p:cNvSpPr txBox="1">
            <a:spLocks/>
          </p:cNvSpPr>
          <p:nvPr/>
        </p:nvSpPr>
        <p:spPr>
          <a:xfrm>
            <a:off x="4387476" y="4585729"/>
            <a:ext cx="3825432" cy="90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Build applications</a:t>
            </a:r>
          </a:p>
          <a:p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and run regression tests automatically</a:t>
            </a:r>
          </a:p>
        </p:txBody>
      </p:sp>
      <p:pic>
        <p:nvPicPr>
          <p:cNvPr id="26" name="Picture 2" descr="C:\Users\hiroyuki.a.ito\AppData\Local\Microsoft\Windows\Temporary Internet Files\Content.IE5\8OQ99XH7\MC900433826[1]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6071" y="4450967"/>
            <a:ext cx="1930065" cy="1930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" descr="C:\Users\hiroyuki.a.ito\AppData\Local\Microsoft\Windows\Temporary Internet Files\Content.IE5\8OQ99XH7\MC900433826[1]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8096" y="4450966"/>
            <a:ext cx="1930065" cy="1930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" descr="C:\Users\hiroyuki.a.ito\AppData\Local\Microsoft\Windows\Temporary Internet Files\Content.IE5\8OQ99XH7\MC900433826[1]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9880" y="4453108"/>
            <a:ext cx="1930065" cy="1930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30155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AU" altLang="ja-JP" dirty="0" smtClean="0"/>
              <a:t>Working software for building </a:t>
            </a:r>
            <a:r>
              <a:rPr lang="en-US" altLang="ja-JP" dirty="0" smtClean="0">
                <a:latin typeface="+mn-lt"/>
                <a:ea typeface="+mj-ea"/>
              </a:rPr>
              <a:t>shared understanding</a:t>
            </a:r>
            <a:endParaRPr kumimoji="1" lang="ja-JP" altLang="en-US" dirty="0">
              <a:latin typeface="+mn-lt"/>
              <a:ea typeface="+mj-ea"/>
            </a:endParaRPr>
          </a:p>
        </p:txBody>
      </p:sp>
      <p:grpSp>
        <p:nvGrpSpPr>
          <p:cNvPr id="6" name="グループ化 5"/>
          <p:cNvGrpSpPr/>
          <p:nvPr/>
        </p:nvGrpSpPr>
        <p:grpSpPr>
          <a:xfrm>
            <a:off x="1968145" y="1592224"/>
            <a:ext cx="1521476" cy="2110953"/>
            <a:chOff x="554360" y="1788690"/>
            <a:chExt cx="1800000" cy="2497389"/>
          </a:xfrm>
        </p:grpSpPr>
        <p:grpSp>
          <p:nvGrpSpPr>
            <p:cNvPr id="2" name="グループ化 1"/>
            <p:cNvGrpSpPr/>
            <p:nvPr/>
          </p:nvGrpSpPr>
          <p:grpSpPr>
            <a:xfrm>
              <a:off x="967896" y="1788690"/>
              <a:ext cx="954218" cy="1595214"/>
              <a:chOff x="6300082" y="2780722"/>
              <a:chExt cx="719666" cy="1157111"/>
            </a:xfrm>
            <a:solidFill>
              <a:srgbClr val="00B050"/>
            </a:solidFill>
          </p:grpSpPr>
          <p:sp>
            <p:nvSpPr>
              <p:cNvPr id="8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6" name="テキスト ボックス 35"/>
            <p:cNvSpPr txBox="1"/>
            <p:nvPr/>
          </p:nvSpPr>
          <p:spPr>
            <a:xfrm>
              <a:off x="554360" y="3566079"/>
              <a:ext cx="180000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Business</a:t>
              </a:r>
            </a:p>
            <a:p>
              <a:pPr algn="ctr"/>
              <a:r>
                <a:rPr lang="en-US" altLang="ja-JP" sz="2400" dirty="0" smtClean="0"/>
                <a:t>Analyst</a:t>
              </a:r>
              <a:endParaRPr kumimoji="1" lang="en-US" altLang="ja-JP" sz="2400" dirty="0" smtClean="0"/>
            </a:p>
          </p:txBody>
        </p:sp>
      </p:grpSp>
      <p:grpSp>
        <p:nvGrpSpPr>
          <p:cNvPr id="5" name="グループ化 4"/>
          <p:cNvGrpSpPr/>
          <p:nvPr/>
        </p:nvGrpSpPr>
        <p:grpSpPr>
          <a:xfrm>
            <a:off x="3608767" y="4408548"/>
            <a:ext cx="1926467" cy="1998360"/>
            <a:chOff x="2237828" y="3595348"/>
            <a:chExt cx="2279130" cy="2364185"/>
          </a:xfrm>
        </p:grpSpPr>
        <p:grpSp>
          <p:nvGrpSpPr>
            <p:cNvPr id="15" name="グループ化 14"/>
            <p:cNvGrpSpPr/>
            <p:nvPr/>
          </p:nvGrpSpPr>
          <p:grpSpPr>
            <a:xfrm>
              <a:off x="2431160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16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7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7" name="テキスト ボックス 36"/>
            <p:cNvSpPr txBox="1"/>
            <p:nvPr/>
          </p:nvSpPr>
          <p:spPr>
            <a:xfrm>
              <a:off x="2237828" y="5239533"/>
              <a:ext cx="227913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UI/UX</a:t>
              </a:r>
            </a:p>
            <a:p>
              <a:pPr algn="ctr"/>
              <a:r>
                <a:rPr lang="en-US" altLang="ja-JP" sz="2400" dirty="0" smtClean="0"/>
                <a:t>Designers</a:t>
              </a:r>
              <a:endParaRPr kumimoji="1" lang="ja-JP" altLang="en-US" sz="2400" dirty="0"/>
            </a:p>
          </p:txBody>
        </p:sp>
        <p:grpSp>
          <p:nvGrpSpPr>
            <p:cNvPr id="48" name="グループ化 47"/>
            <p:cNvGrpSpPr/>
            <p:nvPr/>
          </p:nvGrpSpPr>
          <p:grpSpPr>
            <a:xfrm>
              <a:off x="3384252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49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grpSp>
        <p:nvGrpSpPr>
          <p:cNvPr id="4" name="グループ化 3"/>
          <p:cNvGrpSpPr/>
          <p:nvPr/>
        </p:nvGrpSpPr>
        <p:grpSpPr>
          <a:xfrm>
            <a:off x="5665507" y="1571750"/>
            <a:ext cx="2418748" cy="1956968"/>
            <a:chOff x="4588551" y="1788690"/>
            <a:chExt cx="2861529" cy="2315214"/>
          </a:xfrm>
        </p:grpSpPr>
        <p:grpSp>
          <p:nvGrpSpPr>
            <p:cNvPr id="24" name="グループ化 23"/>
            <p:cNvGrpSpPr/>
            <p:nvPr/>
          </p:nvGrpSpPr>
          <p:grpSpPr>
            <a:xfrm>
              <a:off x="4588551" y="1788690"/>
              <a:ext cx="954218" cy="1595214"/>
              <a:chOff x="6300082" y="2780722"/>
              <a:chExt cx="719666" cy="1157111"/>
            </a:xfrm>
          </p:grpSpPr>
          <p:sp>
            <p:nvSpPr>
              <p:cNvPr id="2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8" name="テキスト ボックス 37"/>
            <p:cNvSpPr txBox="1"/>
            <p:nvPr/>
          </p:nvSpPr>
          <p:spPr>
            <a:xfrm>
              <a:off x="4962486" y="3383904"/>
              <a:ext cx="2133492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Developers</a:t>
              </a:r>
              <a:endParaRPr kumimoji="1" lang="ja-JP" altLang="en-US" sz="2400" dirty="0"/>
            </a:p>
          </p:txBody>
        </p:sp>
        <p:grpSp>
          <p:nvGrpSpPr>
            <p:cNvPr id="51" name="グループ化 50"/>
            <p:cNvGrpSpPr/>
            <p:nvPr/>
          </p:nvGrpSpPr>
          <p:grpSpPr>
            <a:xfrm>
              <a:off x="5542769" y="1788690"/>
              <a:ext cx="954218" cy="1595214"/>
              <a:chOff x="6300082" y="2780722"/>
              <a:chExt cx="719666" cy="1157111"/>
            </a:xfrm>
          </p:grpSpPr>
          <p:sp>
            <p:nvSpPr>
              <p:cNvPr id="52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3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54" name="グループ化 53"/>
            <p:cNvGrpSpPr/>
            <p:nvPr/>
          </p:nvGrpSpPr>
          <p:grpSpPr>
            <a:xfrm>
              <a:off x="6495862" y="1788690"/>
              <a:ext cx="954218" cy="1595214"/>
              <a:chOff x="6300082" y="2780722"/>
              <a:chExt cx="719666" cy="1157111"/>
            </a:xfrm>
          </p:grpSpPr>
          <p:sp>
            <p:nvSpPr>
              <p:cNvPr id="5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pic>
        <p:nvPicPr>
          <p:cNvPr id="33" name="Picture 2" descr="C:\Users\hiroyuki.a.ito\AppData\Local\Microsoft\Windows\Temporary Internet Files\Content.IE5\8OQ99XH7\MC900433826[1]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6968" y="2463968"/>
            <a:ext cx="1930065" cy="1930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四角形吹き出し 38"/>
          <p:cNvSpPr/>
          <p:nvPr/>
        </p:nvSpPr>
        <p:spPr bwMode="auto">
          <a:xfrm>
            <a:off x="5708879" y="3882183"/>
            <a:ext cx="2520000" cy="1080000"/>
          </a:xfrm>
          <a:prstGeom prst="wedgeRectCallout">
            <a:avLst>
              <a:gd name="adj1" fmla="val -50071"/>
              <a:gd name="adj2" fmla="val -89686"/>
            </a:avLst>
          </a:prstGeom>
          <a:solidFill>
            <a:srgbClr val="FFFF00"/>
          </a:solidFill>
          <a:ln>
            <a:solidFill>
              <a:srgbClr val="C00000"/>
            </a:solidFill>
          </a:ln>
          <a:effectLst/>
          <a:extLst/>
        </p:spPr>
        <p:txBody>
          <a:bodyPr wrap="none" rtlCol="0" anchor="ctr"/>
          <a:lstStyle/>
          <a:p>
            <a:r>
              <a:rPr lang="en-US" altLang="ja-JP" sz="2400" dirty="0" smtClean="0"/>
              <a:t>Get </a:t>
            </a:r>
            <a:r>
              <a:rPr lang="en-US" altLang="ja-JP" sz="2400" dirty="0"/>
              <a:t>fast feedback</a:t>
            </a:r>
            <a:endParaRPr kumimoji="0" lang="ja-JP" altLang="en-US" sz="24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0" name="四角形吹き出し 39"/>
          <p:cNvSpPr/>
          <p:nvPr/>
        </p:nvSpPr>
        <p:spPr bwMode="auto">
          <a:xfrm>
            <a:off x="606646" y="3882183"/>
            <a:ext cx="2520000" cy="1080000"/>
          </a:xfrm>
          <a:prstGeom prst="wedgeRectCallout">
            <a:avLst>
              <a:gd name="adj1" fmla="val 73185"/>
              <a:gd name="adj2" fmla="val -64151"/>
            </a:avLst>
          </a:prstGeom>
          <a:solidFill>
            <a:srgbClr val="FFFF00"/>
          </a:solidFill>
          <a:ln>
            <a:solidFill>
              <a:srgbClr val="C00000"/>
            </a:solidFill>
          </a:ln>
          <a:effectLst/>
          <a:extLst/>
        </p:spPr>
        <p:txBody>
          <a:bodyPr wrap="none" rtlCol="0" anchor="ctr"/>
          <a:lstStyle/>
          <a:p>
            <a:r>
              <a:rPr lang="en-US" altLang="ja-JP" sz="2400" dirty="0" smtClean="0"/>
              <a:t>Know about</a:t>
            </a:r>
          </a:p>
          <a:p>
            <a:r>
              <a:rPr lang="en-US" altLang="ja-JP" sz="2400" dirty="0" smtClean="0"/>
              <a:t>the </a:t>
            </a:r>
            <a:r>
              <a:rPr lang="en-US" altLang="ja-JP" sz="2400" dirty="0"/>
              <a:t>progress</a:t>
            </a:r>
            <a:endParaRPr kumimoji="0" lang="ja-JP" altLang="en-US" sz="24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0872131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2. Testing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2" name="ドーナツ 1"/>
          <p:cNvSpPr>
            <a:spLocks noChangeAspect="1"/>
          </p:cNvSpPr>
          <p:nvPr/>
        </p:nvSpPr>
        <p:spPr bwMode="auto">
          <a:xfrm>
            <a:off x="1692000" y="692696"/>
            <a:ext cx="5760000" cy="5760000"/>
          </a:xfrm>
          <a:prstGeom prst="donut">
            <a:avLst/>
          </a:prstGeom>
          <a:solidFill>
            <a:schemeClr val="bg1">
              <a:lumMod val="50000"/>
            </a:schemeClr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24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3" name="円/楕円 12"/>
          <p:cNvSpPr>
            <a:spLocks noChangeAspect="1"/>
          </p:cNvSpPr>
          <p:nvPr/>
        </p:nvSpPr>
        <p:spPr bwMode="auto">
          <a:xfrm>
            <a:off x="3852000" y="2780927"/>
            <a:ext cx="1440000" cy="1440000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anchor="ctr" anchorCtr="0"/>
          <a:lstStyle/>
          <a:p>
            <a:pPr algn="ctr"/>
            <a:r>
              <a:rPr lang="en-US" altLang="ja-JP" sz="2400" b="1" dirty="0" smtClean="0">
                <a:solidFill>
                  <a:schemeClr val="bg1">
                    <a:lumMod val="95000"/>
                  </a:schemeClr>
                </a:solidFill>
              </a:rPr>
              <a:t>Value</a:t>
            </a:r>
            <a:endParaRPr lang="ja-JP" altLang="en-US" sz="24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2" name="アーチ 11"/>
          <p:cNvSpPr>
            <a:spLocks noChangeAspect="1"/>
          </p:cNvSpPr>
          <p:nvPr/>
        </p:nvSpPr>
        <p:spPr bwMode="auto">
          <a:xfrm rot="19830689" flipV="1">
            <a:off x="2399309" y="1332120"/>
            <a:ext cx="4320000" cy="4320000"/>
          </a:xfrm>
          <a:prstGeom prst="blockArc">
            <a:avLst>
              <a:gd name="adj1" fmla="val 10800000"/>
              <a:gd name="adj2" fmla="val 17990653"/>
              <a:gd name="adj3" fmla="val 26406"/>
            </a:avLst>
          </a:prstGeom>
          <a:solidFill>
            <a:schemeClr val="bg1">
              <a:lumMod val="50000"/>
            </a:schemeClr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/>
          <a:lstStyle/>
          <a:p>
            <a:endParaRPr lang="ja-JP" altLang="en-US" dirty="0"/>
          </a:p>
        </p:txBody>
      </p:sp>
      <p:sp>
        <p:nvSpPr>
          <p:cNvPr id="10" name="アーチ 9"/>
          <p:cNvSpPr>
            <a:spLocks noChangeAspect="1"/>
          </p:cNvSpPr>
          <p:nvPr/>
        </p:nvSpPr>
        <p:spPr bwMode="auto">
          <a:xfrm rot="5137729" flipV="1">
            <a:off x="2416745" y="1352518"/>
            <a:ext cx="4320000" cy="4320000"/>
          </a:xfrm>
          <a:prstGeom prst="blockArc">
            <a:avLst>
              <a:gd name="adj1" fmla="val 10586606"/>
              <a:gd name="adj2" fmla="val 17673746"/>
              <a:gd name="adj3" fmla="val 25914"/>
            </a:avLst>
          </a:prstGeom>
          <a:solidFill>
            <a:srgbClr val="FF6600"/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/>
          <a:lstStyle/>
          <a:p>
            <a:endParaRPr lang="ja-JP" altLang="en-US" dirty="0"/>
          </a:p>
        </p:txBody>
      </p:sp>
      <p:sp>
        <p:nvSpPr>
          <p:cNvPr id="11" name="アーチ 10"/>
          <p:cNvSpPr>
            <a:spLocks noChangeAspect="1"/>
          </p:cNvSpPr>
          <p:nvPr/>
        </p:nvSpPr>
        <p:spPr bwMode="auto">
          <a:xfrm rot="12425021" flipV="1">
            <a:off x="2378523" y="1348690"/>
            <a:ext cx="4320000" cy="4320000"/>
          </a:xfrm>
          <a:prstGeom prst="blockArc">
            <a:avLst>
              <a:gd name="adj1" fmla="val 10647065"/>
              <a:gd name="adj2" fmla="val 17800682"/>
              <a:gd name="adj3" fmla="val 26131"/>
            </a:avLst>
          </a:prstGeom>
          <a:solidFill>
            <a:schemeClr val="bg1">
              <a:lumMod val="50000"/>
            </a:schemeClr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/>
          <a:lstStyle/>
          <a:p>
            <a:endParaRPr lang="ja-JP" altLang="en-US" dirty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4547098" y="1757660"/>
            <a:ext cx="2520000" cy="72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Metrics</a:t>
            </a:r>
          </a:p>
          <a:p>
            <a:pPr algn="ctr"/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CFD</a:t>
            </a:r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/Kanban</a:t>
            </a:r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/KPIs</a:t>
            </a:r>
            <a:endParaRPr kumimoji="0" lang="ja-JP" altLang="en-US" sz="2000" b="1" kern="0" dirty="0">
              <a:solidFill>
                <a:sysClr val="windowText" lastClr="000000"/>
              </a:solidFill>
            </a:endParaRPr>
          </a:p>
        </p:txBody>
      </p:sp>
      <p:sp>
        <p:nvSpPr>
          <p:cNvPr id="18" name="テキスト ボックス 17"/>
          <p:cNvSpPr txBox="1"/>
          <p:nvPr/>
        </p:nvSpPr>
        <p:spPr>
          <a:xfrm>
            <a:off x="2026818" y="1757660"/>
            <a:ext cx="2520000" cy="72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Testing</a:t>
            </a:r>
          </a:p>
          <a:p>
            <a:pPr algn="ctr"/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BDD</a:t>
            </a:r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/ATDD/ET/</a:t>
            </a:r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MT</a:t>
            </a:r>
            <a:endParaRPr kumimoji="0" lang="ja-JP" altLang="en-US" sz="2000" b="1" kern="0" dirty="0">
              <a:solidFill>
                <a:sysClr val="windowText" lastClr="000000"/>
              </a:solidFill>
            </a:endParaRPr>
          </a:p>
        </p:txBody>
      </p:sp>
      <p:sp>
        <p:nvSpPr>
          <p:cNvPr id="19" name="テキスト ボックス 18"/>
          <p:cNvSpPr txBox="1"/>
          <p:nvPr/>
        </p:nvSpPr>
        <p:spPr>
          <a:xfrm>
            <a:off x="2232000" y="4581128"/>
            <a:ext cx="4680000" cy="72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Enterprise </a:t>
            </a:r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Agile</a:t>
            </a:r>
          </a:p>
          <a:p>
            <a:pPr algn="ctr"/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Organizational </a:t>
            </a:r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Change/</a:t>
            </a:r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Psychology</a:t>
            </a:r>
            <a:endParaRPr kumimoji="0" lang="ja-JP" altLang="en-US" sz="2000" b="1" kern="0" dirty="0">
              <a:solidFill>
                <a:sysClr val="windowText" lastClr="000000"/>
              </a:solidFill>
            </a:endParaRPr>
          </a:p>
        </p:txBody>
      </p:sp>
      <p:sp>
        <p:nvSpPr>
          <p:cNvPr id="20" name="テキスト ボックス 19"/>
          <p:cNvSpPr txBox="1"/>
          <p:nvPr/>
        </p:nvSpPr>
        <p:spPr>
          <a:xfrm>
            <a:off x="3132000" y="5717867"/>
            <a:ext cx="2880000" cy="54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0" lang="en-US" altLang="ja-JP" sz="2400" b="1" kern="0" dirty="0">
                <a:solidFill>
                  <a:sysClr val="windowText" lastClr="000000"/>
                </a:solidFill>
              </a:rPr>
              <a:t>Agile/Scrum/</a:t>
            </a:r>
            <a:r>
              <a:rPr kumimoji="0" lang="en-US" altLang="ja-JP" sz="2400" b="1" kern="0" dirty="0" smtClean="0">
                <a:solidFill>
                  <a:sysClr val="windowText" lastClr="000000"/>
                </a:solidFill>
              </a:rPr>
              <a:t>Lean</a:t>
            </a:r>
            <a:endParaRPr kumimoji="0" lang="ja-JP" altLang="en-US" sz="2400" b="1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72645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3 topics about testing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0" name="タイトル 2"/>
          <p:cNvSpPr txBox="1">
            <a:spLocks/>
          </p:cNvSpPr>
          <p:nvPr/>
        </p:nvSpPr>
        <p:spPr>
          <a:xfrm>
            <a:off x="252000" y="945456"/>
            <a:ext cx="8640000" cy="108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40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BDD/ATDD</a:t>
            </a:r>
          </a:p>
        </p:txBody>
      </p:sp>
      <p:sp>
        <p:nvSpPr>
          <p:cNvPr id="11" name="タイトル 2"/>
          <p:cNvSpPr txBox="1">
            <a:spLocks/>
          </p:cNvSpPr>
          <p:nvPr/>
        </p:nvSpPr>
        <p:spPr>
          <a:xfrm>
            <a:off x="252000" y="3657270"/>
            <a:ext cx="8640000" cy="108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40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Mutation Testing</a:t>
            </a:r>
            <a:endParaRPr kumimoji="0" lang="en-US" altLang="ja-JP" sz="2400" kern="0" dirty="0" smtClean="0">
              <a:latin typeface="+mn-lt"/>
              <a:ea typeface="+mn-ea"/>
              <a:cs typeface="ＭＳ 明朝"/>
            </a:endParaRPr>
          </a:p>
        </p:txBody>
      </p:sp>
      <p:sp>
        <p:nvSpPr>
          <p:cNvPr id="6" name="タイトル 2"/>
          <p:cNvSpPr txBox="1">
            <a:spLocks/>
          </p:cNvSpPr>
          <p:nvPr/>
        </p:nvSpPr>
        <p:spPr>
          <a:xfrm>
            <a:off x="252000" y="2301363"/>
            <a:ext cx="8640000" cy="108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40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Exploratory Testing</a:t>
            </a:r>
            <a:endParaRPr kumimoji="0" lang="en-US" altLang="ja-JP" sz="2400" kern="0" dirty="0" smtClean="0">
              <a:latin typeface="+mn-lt"/>
              <a:ea typeface="+mn-ea"/>
              <a:cs typeface="ＭＳ 明朝"/>
            </a:endParaRPr>
          </a:p>
        </p:txBody>
      </p:sp>
    </p:spTree>
    <p:extLst>
      <p:ext uri="{BB962C8B-B14F-4D97-AF65-F5344CB8AC3E}">
        <p14:creationId xmlns:p14="http://schemas.microsoft.com/office/powerpoint/2010/main" val="22161277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2"/>
          <p:cNvSpPr txBox="1">
            <a:spLocks/>
          </p:cNvSpPr>
          <p:nvPr/>
        </p:nvSpPr>
        <p:spPr>
          <a:xfrm>
            <a:off x="2935856" y="2967959"/>
            <a:ext cx="1739668" cy="50405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dirty="0" smtClean="0">
                <a:solidFill>
                  <a:schemeClr val="tx1"/>
                </a:solidFill>
                <a:latin typeface="SimHei" pitchFamily="49" charset="-122"/>
                <a:ea typeface="SimHei" pitchFamily="49" charset="-122"/>
              </a:rPr>
              <a:t>WALL CI/CD</a:t>
            </a:r>
          </a:p>
        </p:txBody>
      </p:sp>
      <p:sp>
        <p:nvSpPr>
          <p:cNvPr id="5" name="タイトル 2"/>
          <p:cNvSpPr txBox="1">
            <a:spLocks/>
          </p:cNvSpPr>
          <p:nvPr/>
        </p:nvSpPr>
        <p:spPr>
          <a:xfrm>
            <a:off x="4776559" y="1934614"/>
            <a:ext cx="1739668" cy="50405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dirty="0" smtClean="0">
                <a:solidFill>
                  <a:schemeClr val="tx1"/>
                </a:solidFill>
                <a:latin typeface="SimHei" pitchFamily="49" charset="-122"/>
                <a:ea typeface="SimHei" pitchFamily="49" charset="-122"/>
              </a:rPr>
              <a:t>WALL TDD</a:t>
            </a:r>
          </a:p>
        </p:txBody>
      </p:sp>
      <p:sp>
        <p:nvSpPr>
          <p:cNvPr id="6" name="タイトル 2"/>
          <p:cNvSpPr txBox="1">
            <a:spLocks/>
          </p:cNvSpPr>
          <p:nvPr/>
        </p:nvSpPr>
        <p:spPr>
          <a:xfrm>
            <a:off x="6632168" y="1268760"/>
            <a:ext cx="1739668" cy="50405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dirty="0" smtClean="0">
                <a:solidFill>
                  <a:schemeClr val="tx1"/>
                </a:solidFill>
                <a:latin typeface="SimHei" pitchFamily="49" charset="-122"/>
                <a:ea typeface="SimHei" pitchFamily="49" charset="-122"/>
              </a:rPr>
              <a:t>WALL ATDD</a:t>
            </a:r>
          </a:p>
        </p:txBody>
      </p:sp>
      <p:pic>
        <p:nvPicPr>
          <p:cNvPr id="2" name="Picture 2" descr="C:\Users\hiroyuki.a.ito\Pictures\00_Card\jenkins\jenkin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3138851" y="3429000"/>
            <a:ext cx="1289133" cy="1289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C:\Users\hiroyuki.a.ito\Pictures\TDD\doroid_head.gif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5145" y="2678641"/>
            <a:ext cx="1562497" cy="822367"/>
          </a:xfrm>
          <a:prstGeom prst="rect">
            <a:avLst/>
          </a:prstGeom>
          <a:noFill/>
          <a:extLst/>
        </p:spPr>
      </p:pic>
      <p:pic>
        <p:nvPicPr>
          <p:cNvPr id="9" name="Picture 4" descr="C:\Users\hiroyuki.a.ito\Pictures\TDD\cucumber_logo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7905" y="1988840"/>
            <a:ext cx="1852527" cy="56381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xtLst/>
        </p:spPr>
      </p:pic>
      <p:sp>
        <p:nvSpPr>
          <p:cNvPr id="10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/>
              <a:t>The world’s largest Agile Conference</a:t>
            </a:r>
            <a:endParaRPr kumimoji="1" lang="ja-JP" altLang="en-US" dirty="0"/>
          </a:p>
        </p:txBody>
      </p:sp>
      <p:pic>
        <p:nvPicPr>
          <p:cNvPr id="7" name="図 6" descr="04_Gate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51" y="849600"/>
            <a:ext cx="9066098" cy="5099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92825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/>
              <a:t>Pattern of </a:t>
            </a:r>
            <a:r>
              <a:rPr lang="en-US" altLang="ja-JP" dirty="0" smtClean="0"/>
              <a:t>Automation for BDD/ATDD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0" name="タイトル 2"/>
          <p:cNvSpPr txBox="1">
            <a:spLocks/>
          </p:cNvSpPr>
          <p:nvPr/>
        </p:nvSpPr>
        <p:spPr>
          <a:xfrm>
            <a:off x="252000" y="945456"/>
            <a:ext cx="8640000" cy="162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2400" dirty="0">
                <a:solidFill>
                  <a:schemeClr val="accent1"/>
                </a:solidFill>
                <a:latin typeface="+mn-lt"/>
              </a:rPr>
              <a:t>Specification by Example</a:t>
            </a:r>
          </a:p>
          <a:p>
            <a:pPr marL="285750" indent="-285750" algn="l">
              <a:buFont typeface="Arial"/>
              <a:buChar char="•"/>
            </a:pPr>
            <a:r>
              <a:rPr lang="en-US" altLang="ja-JP" sz="2400" b="0" dirty="0" smtClean="0">
                <a:solidFill>
                  <a:schemeClr val="tx1"/>
                </a:solidFill>
                <a:latin typeface="+mn-lt"/>
              </a:rPr>
              <a:t>Use </a:t>
            </a:r>
            <a:r>
              <a:rPr lang="en-US" altLang="ja-JP" sz="2400" b="0" dirty="0">
                <a:solidFill>
                  <a:schemeClr val="tx1"/>
                </a:solidFill>
                <a:latin typeface="+mn-lt"/>
              </a:rPr>
              <a:t>“examples” to build shared </a:t>
            </a:r>
            <a:r>
              <a:rPr lang="en-US" altLang="ja-JP" sz="2400" b="0" dirty="0" smtClean="0">
                <a:solidFill>
                  <a:schemeClr val="tx1"/>
                </a:solidFill>
                <a:latin typeface="+mn-lt"/>
              </a:rPr>
              <a:t>understanding</a:t>
            </a:r>
          </a:p>
          <a:p>
            <a:pPr marL="285750" indent="-285750" algn="l">
              <a:buFont typeface="Arial"/>
              <a:buChar char="•"/>
            </a:pPr>
            <a:r>
              <a:rPr lang="en-US" altLang="ja-JP" sz="2400" b="0" dirty="0" smtClean="0">
                <a:solidFill>
                  <a:schemeClr val="tx1"/>
                </a:solidFill>
                <a:latin typeface="+mn-lt"/>
              </a:rPr>
              <a:t>Create high-level scenarios (by using domain words)</a:t>
            </a:r>
            <a:endParaRPr lang="en-US" altLang="ja-JP" sz="2400" b="0" dirty="0">
              <a:solidFill>
                <a:schemeClr val="tx1"/>
              </a:solidFill>
              <a:latin typeface="+mn-lt"/>
            </a:endParaRPr>
          </a:p>
          <a:p>
            <a:pPr marL="285750" indent="-285750" algn="l">
              <a:buFont typeface="Arial"/>
              <a:buChar char="•"/>
            </a:pPr>
            <a:r>
              <a:rPr lang="en-US" altLang="ja-JP" sz="2400" b="0" dirty="0" smtClean="0">
                <a:solidFill>
                  <a:schemeClr val="tx1"/>
                </a:solidFill>
                <a:latin typeface="+mn-lt"/>
              </a:rPr>
              <a:t>Create cross-functional </a:t>
            </a:r>
            <a:r>
              <a:rPr lang="en-US" altLang="ja-JP" sz="2400" b="0" dirty="0">
                <a:solidFill>
                  <a:schemeClr val="tx1"/>
                </a:solidFill>
                <a:latin typeface="+mn-lt"/>
              </a:rPr>
              <a:t>team for reducing rework</a:t>
            </a:r>
          </a:p>
        </p:txBody>
      </p:sp>
      <p:sp>
        <p:nvSpPr>
          <p:cNvPr id="11" name="タイトル 2"/>
          <p:cNvSpPr txBox="1">
            <a:spLocks/>
          </p:cNvSpPr>
          <p:nvPr/>
        </p:nvSpPr>
        <p:spPr>
          <a:xfrm>
            <a:off x="252000" y="3669238"/>
            <a:ext cx="8640000" cy="72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2400" dirty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Default </a:t>
            </a:r>
            <a:r>
              <a:rPr lang="en-US" altLang="ja-JP" sz="2400" dirty="0" smtClean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Data Pattern</a:t>
            </a:r>
            <a:endParaRPr lang="en-US" altLang="ja-JP" sz="2400" dirty="0">
              <a:solidFill>
                <a:srgbClr val="BF0000"/>
              </a:solidFill>
              <a:latin typeface="+mn-lt"/>
              <a:ea typeface="ＭＳ ゴシック"/>
              <a:cs typeface="ＭＳ ゴシック"/>
            </a:endParaRPr>
          </a:p>
          <a:p>
            <a:pPr algn="l"/>
            <a:r>
              <a:rPr lang="en-US" altLang="ja-JP" sz="24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  <a:hlinkClick r:id="rId3"/>
              </a:rPr>
              <a:t>http://www.cheezyworld.com/2010/11/21/ui-tests-default-dat/</a:t>
            </a:r>
            <a:endParaRPr lang="en-US" altLang="ja-JP" sz="24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</p:txBody>
      </p:sp>
      <p:sp>
        <p:nvSpPr>
          <p:cNvPr id="6" name="タイトル 2"/>
          <p:cNvSpPr txBox="1">
            <a:spLocks/>
          </p:cNvSpPr>
          <p:nvPr/>
        </p:nvSpPr>
        <p:spPr>
          <a:xfrm>
            <a:off x="252000" y="2757347"/>
            <a:ext cx="8640000" cy="72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2400" dirty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Page Object </a:t>
            </a:r>
            <a:r>
              <a:rPr lang="en-US" altLang="ja-JP" sz="2400" dirty="0" smtClean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Pattern</a:t>
            </a:r>
            <a:endParaRPr lang="en-US" altLang="ja-JP" sz="2400" dirty="0">
              <a:solidFill>
                <a:srgbClr val="BF0000"/>
              </a:solidFill>
              <a:latin typeface="+mn-lt"/>
              <a:ea typeface="ＭＳ ゴシック"/>
              <a:cs typeface="ＭＳ ゴシック"/>
            </a:endParaRPr>
          </a:p>
          <a:p>
            <a:pPr algn="l"/>
            <a:r>
              <a:rPr lang="en-US" altLang="ja-JP" sz="24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  <a:hlinkClick r:id="rId4"/>
              </a:rPr>
              <a:t>https://code.google.com/p/selenium/wiki/PageObjects</a:t>
            </a:r>
            <a:endParaRPr lang="en-US" altLang="ja-JP" sz="24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</p:txBody>
      </p:sp>
      <p:sp>
        <p:nvSpPr>
          <p:cNvPr id="8" name="タイトル 2"/>
          <p:cNvSpPr txBox="1">
            <a:spLocks/>
          </p:cNvSpPr>
          <p:nvPr/>
        </p:nvSpPr>
        <p:spPr>
          <a:xfrm>
            <a:off x="252000" y="4581128"/>
            <a:ext cx="8640000" cy="162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2400" dirty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Test Data </a:t>
            </a:r>
            <a:r>
              <a:rPr lang="en-US" altLang="ja-JP" sz="2400" dirty="0" smtClean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Management</a:t>
            </a:r>
            <a:r>
              <a:rPr lang="en-US" altLang="ja-JP" sz="2400" dirty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 Pattern</a:t>
            </a:r>
          </a:p>
          <a:p>
            <a:pPr marL="342900" indent="-342900" algn="l">
              <a:buFont typeface="Arial"/>
              <a:buChar char="•"/>
            </a:pP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Prepare data for each test and rollback</a:t>
            </a:r>
          </a:p>
          <a:p>
            <a:pPr marL="342900" indent="-342900" algn="l">
              <a:buFont typeface="Arial"/>
              <a:buChar char="•"/>
            </a:pP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Prepare data for all tests </a:t>
            </a:r>
            <a:r>
              <a:rPr lang="en-US" altLang="ja-JP" sz="24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and </a:t>
            </a: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rollback</a:t>
            </a:r>
            <a:endParaRPr lang="en-US" altLang="ja-JP" sz="24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  <a:p>
            <a:pPr marL="342900" indent="-342900" algn="l">
              <a:buFont typeface="Arial"/>
              <a:buChar char="•"/>
            </a:pP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Run all tests and commit all data</a:t>
            </a:r>
          </a:p>
        </p:txBody>
      </p:sp>
    </p:spTree>
    <p:extLst>
      <p:ext uri="{BB962C8B-B14F-4D97-AF65-F5344CB8AC3E}">
        <p14:creationId xmlns:p14="http://schemas.microsoft.com/office/powerpoint/2010/main" val="5594371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/>
              <a:t>Current knowledge of Exploratory </a:t>
            </a:r>
            <a:r>
              <a:rPr lang="en-US" altLang="ja-JP" dirty="0"/>
              <a:t>Testing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0" name="タイトル 2"/>
          <p:cNvSpPr txBox="1">
            <a:spLocks/>
          </p:cNvSpPr>
          <p:nvPr/>
        </p:nvSpPr>
        <p:spPr>
          <a:xfrm>
            <a:off x="252000" y="945456"/>
            <a:ext cx="8640000" cy="162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2400" dirty="0" smtClean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Session</a:t>
            </a:r>
            <a:r>
              <a:rPr lang="en-US" altLang="ja-JP" sz="2400" dirty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-based test management</a:t>
            </a:r>
          </a:p>
          <a:p>
            <a:pPr algn="l"/>
            <a:r>
              <a:rPr lang="en-US" altLang="ja-JP" sz="24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  <a:hlinkClick r:id="rId3"/>
              </a:rPr>
              <a:t>http://www.satisfice.com/articles/sbtm.pdf</a:t>
            </a:r>
            <a:endParaRPr lang="en-US" altLang="ja-JP" sz="24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</p:txBody>
      </p:sp>
      <p:sp>
        <p:nvSpPr>
          <p:cNvPr id="11" name="タイトル 2"/>
          <p:cNvSpPr txBox="1">
            <a:spLocks/>
          </p:cNvSpPr>
          <p:nvPr/>
        </p:nvSpPr>
        <p:spPr>
          <a:xfrm>
            <a:off x="252000" y="4509120"/>
            <a:ext cx="8640000" cy="162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2400" dirty="0" smtClean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Heuristics</a:t>
            </a:r>
            <a:endParaRPr lang="en-US" altLang="ja-JP" sz="2400" dirty="0">
              <a:solidFill>
                <a:srgbClr val="BF0000"/>
              </a:solidFill>
              <a:latin typeface="+mn-lt"/>
              <a:ea typeface="ＭＳ ゴシック"/>
              <a:cs typeface="ＭＳ ゴシック"/>
            </a:endParaRPr>
          </a:p>
          <a:p>
            <a:pPr marL="342900" indent="-342900" algn="l">
              <a:buFont typeface="Arial"/>
              <a:buChar char="•"/>
            </a:pPr>
            <a:r>
              <a:rPr lang="en-US" altLang="ja-JP" sz="24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  <a:hlinkClick r:id="rId4"/>
              </a:rPr>
              <a:t>http://testobsessed.com/wp-content/uploads/2011/04/testheuristicscheatsheetv1.pdf</a:t>
            </a:r>
            <a:endParaRPr lang="en-US" altLang="ja-JP" sz="24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  <a:p>
            <a:pPr marL="342900" indent="-342900" algn="l">
              <a:buFont typeface="Arial"/>
              <a:buChar char="•"/>
            </a:pPr>
            <a:r>
              <a:rPr lang="en-US" altLang="ja-JP" sz="24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  <a:hlinkClick r:id="rId5"/>
              </a:rPr>
              <a:t>http://www.satisfice.com/tools/</a:t>
            </a: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  <a:hlinkClick r:id="rId5"/>
              </a:rPr>
              <a:t>htsm.pdf</a:t>
            </a:r>
            <a:endParaRPr lang="en-US" altLang="ja-JP" sz="24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</p:txBody>
      </p:sp>
      <p:sp>
        <p:nvSpPr>
          <p:cNvPr id="6" name="タイトル 2"/>
          <p:cNvSpPr txBox="1">
            <a:spLocks/>
          </p:cNvSpPr>
          <p:nvPr/>
        </p:nvSpPr>
        <p:spPr>
          <a:xfrm>
            <a:off x="252000" y="2727288"/>
            <a:ext cx="8640000" cy="162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2400" dirty="0" smtClean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Test </a:t>
            </a:r>
            <a:r>
              <a:rPr lang="en-US" altLang="ja-JP" sz="2400" dirty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charters</a:t>
            </a:r>
          </a:p>
          <a:p>
            <a:pPr algn="l"/>
            <a:r>
              <a:rPr lang="en-US" altLang="ja-JP" sz="24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  <a:hlinkClick r:id="rId6"/>
              </a:rPr>
              <a:t>http://www.qualitestgroup.com/howTo/How-to-write-an-Exploratory-Test-Charter</a:t>
            </a:r>
            <a:endParaRPr lang="en-US" altLang="ja-JP" sz="24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4024418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/>
              <a:t>Mutation Testing (1)</a:t>
            </a:r>
            <a:endParaRPr kumimoji="1" lang="ja-JP" altLang="en-US" dirty="0"/>
          </a:p>
        </p:txBody>
      </p:sp>
      <p:sp>
        <p:nvSpPr>
          <p:cNvPr id="5" name="タイトル 2"/>
          <p:cNvSpPr txBox="1">
            <a:spLocks/>
          </p:cNvSpPr>
          <p:nvPr/>
        </p:nvSpPr>
        <p:spPr>
          <a:xfrm>
            <a:off x="360000" y="836712"/>
            <a:ext cx="8424000" cy="525658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anchor="t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240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&lt;Example&gt;</a:t>
            </a:r>
            <a:endParaRPr lang="en-US" altLang="ja-JP" sz="24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// Production code</a:t>
            </a: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int </a:t>
            </a:r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foo (int x, int y) {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	int z = 0;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	if ((x &gt; 0) &amp;&amp; (y &gt; 0)) {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		z = x;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	}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	return z;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}</a:t>
            </a:r>
          </a:p>
          <a:p>
            <a:pPr algn="l"/>
            <a:endParaRPr lang="en-US" altLang="ja-JP" sz="20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// Test code</a:t>
            </a:r>
            <a:endParaRPr lang="en-US" altLang="ja-JP" sz="20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assertEquals(</a:t>
            </a:r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2, foo(2, 2))</a:t>
            </a: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assertEquals(</a:t>
            </a:r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0, foo(2, -1))</a:t>
            </a: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assertEquals(</a:t>
            </a:r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0, foo(-1, 2))</a:t>
            </a:r>
          </a:p>
        </p:txBody>
      </p:sp>
    </p:spTree>
    <p:extLst>
      <p:ext uri="{BB962C8B-B14F-4D97-AF65-F5344CB8AC3E}">
        <p14:creationId xmlns:p14="http://schemas.microsoft.com/office/powerpoint/2010/main" val="18805897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solidFill>
            <a:srgbClr val="FFFFFF"/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/>
              <a:t>Mutation Testing (2)</a:t>
            </a:r>
            <a:endParaRPr kumimoji="1" lang="ja-JP" altLang="en-US" dirty="0"/>
          </a:p>
        </p:txBody>
      </p:sp>
      <p:sp>
        <p:nvSpPr>
          <p:cNvPr id="5" name="タイトル 2"/>
          <p:cNvSpPr txBox="1">
            <a:spLocks/>
          </p:cNvSpPr>
          <p:nvPr/>
        </p:nvSpPr>
        <p:spPr>
          <a:xfrm>
            <a:off x="360000" y="836712"/>
            <a:ext cx="8424000" cy="525658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anchor="t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240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&lt;Add mutant&gt;</a:t>
            </a:r>
            <a:endParaRPr lang="en-US" altLang="ja-JP" sz="24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// Production code</a:t>
            </a: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int </a:t>
            </a:r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foo (int x, int y) {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	int z = 0;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	if ((x &gt; 0) &amp;&amp; (y </a:t>
            </a:r>
            <a:r>
              <a:rPr lang="en-US" altLang="ja-JP" sz="2000" dirty="0" smtClean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&gt;=</a:t>
            </a:r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 </a:t>
            </a:r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0)) {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		z = x;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	}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	return z;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}</a:t>
            </a:r>
          </a:p>
          <a:p>
            <a:pPr algn="l"/>
            <a:endParaRPr lang="en-US" altLang="ja-JP" sz="20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// Test code</a:t>
            </a:r>
            <a:endParaRPr lang="en-US" altLang="ja-JP" sz="20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assertEquals(</a:t>
            </a:r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2, foo(2, 2))</a:t>
            </a: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assertEquals(</a:t>
            </a:r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0, foo(2, -1))</a:t>
            </a: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assertEquals(</a:t>
            </a:r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0, foo(-1, 2))</a:t>
            </a:r>
          </a:p>
        </p:txBody>
      </p:sp>
    </p:spTree>
    <p:extLst>
      <p:ext uri="{BB962C8B-B14F-4D97-AF65-F5344CB8AC3E}">
        <p14:creationId xmlns:p14="http://schemas.microsoft.com/office/powerpoint/2010/main" val="34110698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/>
              <a:t>Mutation Testing (3)</a:t>
            </a:r>
            <a:endParaRPr kumimoji="1" lang="ja-JP" altLang="en-US" dirty="0"/>
          </a:p>
        </p:txBody>
      </p:sp>
      <p:sp>
        <p:nvSpPr>
          <p:cNvPr id="5" name="タイトル 2"/>
          <p:cNvSpPr txBox="1">
            <a:spLocks/>
          </p:cNvSpPr>
          <p:nvPr/>
        </p:nvSpPr>
        <p:spPr>
          <a:xfrm>
            <a:off x="360000" y="836712"/>
            <a:ext cx="8424000" cy="525658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anchor="t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240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&lt;Kill mutant by changing unit test&gt;</a:t>
            </a:r>
            <a:endParaRPr lang="en-US" altLang="ja-JP" sz="24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// Production code</a:t>
            </a: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int </a:t>
            </a:r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foo (int x, int y) {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	int z = 0;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	if ((x &gt; 0) &amp;&amp; (y </a:t>
            </a:r>
            <a:r>
              <a:rPr lang="en-US" altLang="ja-JP" sz="2000" dirty="0" smtClean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&gt;=</a:t>
            </a:r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 </a:t>
            </a:r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0)) {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		z = x;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	}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	return z;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}</a:t>
            </a:r>
          </a:p>
          <a:p>
            <a:pPr algn="l"/>
            <a:endParaRPr lang="en-US" altLang="ja-JP" sz="20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// Test code</a:t>
            </a:r>
            <a:endParaRPr lang="en-US" altLang="ja-JP" sz="20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assertEquals(</a:t>
            </a:r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2, foo(2, 2))</a:t>
            </a: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assertEquals(</a:t>
            </a:r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0, foo(2, </a:t>
            </a:r>
            <a:r>
              <a:rPr lang="en-US" altLang="ja-JP" sz="2000" dirty="0" smtClean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0</a:t>
            </a:r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)</a:t>
            </a:r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)</a:t>
            </a: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assertEquals(</a:t>
            </a:r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0, foo(-1, 2))</a:t>
            </a:r>
          </a:p>
        </p:txBody>
      </p:sp>
    </p:spTree>
    <p:extLst>
      <p:ext uri="{BB962C8B-B14F-4D97-AF65-F5344CB8AC3E}">
        <p14:creationId xmlns:p14="http://schemas.microsoft.com/office/powerpoint/2010/main" val="1020826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/>
              <a:t>Mutation Testing (4)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0" name="タイトル 2"/>
          <p:cNvSpPr txBox="1">
            <a:spLocks/>
          </p:cNvSpPr>
          <p:nvPr/>
        </p:nvSpPr>
        <p:spPr>
          <a:xfrm>
            <a:off x="252000" y="945456"/>
            <a:ext cx="8640000" cy="144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Objective of Mutation Testing is</a:t>
            </a:r>
          </a:p>
          <a:p>
            <a:pPr algn="l"/>
            <a:r>
              <a:rPr lang="en-US" altLang="ja-JP" sz="2400" dirty="0" smtClean="0">
                <a:solidFill>
                  <a:schemeClr val="accent1"/>
                </a:solidFill>
                <a:latin typeface="+mn-lt"/>
                <a:ea typeface="ＭＳ ゴシック"/>
                <a:cs typeface="ＭＳ ゴシック"/>
              </a:rPr>
              <a:t>adding mutant </a:t>
            </a:r>
            <a:r>
              <a:rPr lang="en-US" altLang="ja-JP" sz="2400" dirty="0">
                <a:solidFill>
                  <a:schemeClr val="accent1"/>
                </a:solidFill>
                <a:latin typeface="+mn-lt"/>
                <a:ea typeface="ＭＳ ゴシック"/>
                <a:cs typeface="ＭＳ ゴシック"/>
              </a:rPr>
              <a:t>and find code </a:t>
            </a:r>
            <a:r>
              <a:rPr lang="en-US" altLang="ja-JP" sz="2400" dirty="0" smtClean="0">
                <a:solidFill>
                  <a:schemeClr val="accent1"/>
                </a:solidFill>
                <a:latin typeface="+mn-lt"/>
                <a:ea typeface="ＭＳ ゴシック"/>
                <a:cs typeface="ＭＳ ゴシック"/>
              </a:rPr>
              <a:t>smells.</a:t>
            </a:r>
          </a:p>
          <a:p>
            <a:pPr marL="342900" indent="-342900" algn="l">
              <a:buFont typeface="Arial"/>
              <a:buChar char="•"/>
            </a:pP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Basically for improving unit testing.</a:t>
            </a:r>
            <a:endParaRPr lang="en-US" altLang="ja-JP" sz="24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</p:txBody>
      </p:sp>
      <p:sp>
        <p:nvSpPr>
          <p:cNvPr id="6" name="タイトル 2"/>
          <p:cNvSpPr txBox="1">
            <a:spLocks/>
          </p:cNvSpPr>
          <p:nvPr/>
        </p:nvSpPr>
        <p:spPr>
          <a:xfrm>
            <a:off x="251520" y="2636912"/>
            <a:ext cx="8640000" cy="360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2400" dirty="0" smtClean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Patterns </a:t>
            </a:r>
            <a:r>
              <a:rPr lang="en-US" altLang="ja-JP" sz="2400" dirty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of mutants</a:t>
            </a:r>
          </a:p>
          <a:p>
            <a:pPr algn="l"/>
            <a:r>
              <a:rPr lang="en-US" altLang="ja-JP" sz="24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  <a:hlinkClick r:id="rId3"/>
              </a:rPr>
              <a:t>http://pitest.org/quickstart/mutators</a:t>
            </a: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  <a:hlinkClick r:id="rId3"/>
              </a:rPr>
              <a:t>/</a:t>
            </a:r>
            <a:endParaRPr lang="en-US" altLang="ja-JP" sz="24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  <a:p>
            <a:pPr marL="285750" indent="-285750" algn="l">
              <a:buFont typeface="Arial"/>
              <a:buChar char="•"/>
            </a:pPr>
            <a:r>
              <a:rPr lang="en-US" altLang="ja-JP" sz="24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&lt; </a:t>
            </a: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to &lt;= (adding “=“)</a:t>
            </a:r>
            <a:endParaRPr lang="en-US" altLang="ja-JP" sz="24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  <a:p>
            <a:pPr marL="285750" indent="-285750" algn="l">
              <a:buFont typeface="Arial"/>
              <a:buChar char="•"/>
            </a:pPr>
            <a:r>
              <a:rPr lang="en-US" altLang="ja-JP" sz="24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&lt; </a:t>
            </a: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to </a:t>
            </a:r>
            <a:r>
              <a:rPr lang="en-US" altLang="ja-JP" sz="24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&gt;= (</a:t>
            </a: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reversing)</a:t>
            </a:r>
            <a:endParaRPr lang="en-US" altLang="ja-JP" sz="24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  <a:p>
            <a:pPr marL="285750" indent="-285750" algn="l">
              <a:buFont typeface="Arial"/>
              <a:buChar char="•"/>
            </a:pP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Reverse + and -</a:t>
            </a:r>
            <a:endParaRPr lang="ja-JP" altLang="en-US" sz="24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  <a:p>
            <a:pPr marL="285750" indent="-285750" algn="l">
              <a:buFont typeface="Arial"/>
              <a:buChar char="•"/>
            </a:pP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Make if statement invalid (e.g. if </a:t>
            </a:r>
            <a:r>
              <a:rPr lang="en-US" altLang="ja-JP" sz="24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(true</a:t>
            </a: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))</a:t>
            </a:r>
            <a:endParaRPr lang="en-US" altLang="ja-JP" sz="24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  <a:p>
            <a:pPr marL="285750" indent="-285750" algn="l">
              <a:buFont typeface="Arial"/>
              <a:buChar char="•"/>
            </a:pP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Change the value of constant</a:t>
            </a:r>
            <a:endParaRPr lang="ja-JP" altLang="en-US" sz="24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  <a:p>
            <a:pPr marL="285750" indent="-285750" algn="l">
              <a:buFont typeface="Arial"/>
              <a:buChar char="•"/>
            </a:pP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Change return value (e.g. null)</a:t>
            </a:r>
            <a:endParaRPr lang="ja-JP" altLang="en-US" sz="24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  <a:p>
            <a:pPr marL="285750" indent="-285750" algn="l">
              <a:buFont typeface="Arial"/>
              <a:buChar char="•"/>
            </a:pP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Erase method call</a:t>
            </a:r>
            <a:endParaRPr lang="ja-JP" altLang="en-US" sz="24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35451476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/>
              <a:t>Mutation Testing (5)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0" name="タイトル 2"/>
          <p:cNvSpPr txBox="1">
            <a:spLocks/>
          </p:cNvSpPr>
          <p:nvPr/>
        </p:nvSpPr>
        <p:spPr>
          <a:xfrm>
            <a:off x="252000" y="945456"/>
            <a:ext cx="8640000" cy="108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Presentation document</a:t>
            </a: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  <a:hlinkClick r:id="rId3"/>
              </a:rPr>
              <a:t>http</a:t>
            </a:r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  <a:hlinkClick r:id="rId3"/>
              </a:rPr>
              <a:t>://schd.ws/hosted_files/agile2014/c1/1435_Mutation_Test_-</a:t>
            </a:r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  <a:hlinkClick r:id="rId3"/>
              </a:rPr>
              <a:t>_A_New_Way_to_Improve_Code_and_Test.pdf</a:t>
            </a:r>
            <a:endParaRPr lang="en-US" altLang="ja-JP" sz="2000" b="0" dirty="0" smtClean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</p:txBody>
      </p:sp>
      <p:sp>
        <p:nvSpPr>
          <p:cNvPr id="11" name="タイトル 2"/>
          <p:cNvSpPr txBox="1">
            <a:spLocks/>
          </p:cNvSpPr>
          <p:nvPr/>
        </p:nvSpPr>
        <p:spPr>
          <a:xfrm>
            <a:off x="252000" y="3141324"/>
            <a:ext cx="8640000" cy="90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Standard of mutant</a:t>
            </a:r>
          </a:p>
          <a:p>
            <a:pPr algn="l"/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  <a:hlinkClick r:id="rId4"/>
              </a:rPr>
              <a:t>http</a:t>
            </a:r>
            <a:r>
              <a:rPr lang="en-US" altLang="ja-JP" sz="24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  <a:hlinkClick r:id="rId4"/>
              </a:rPr>
              <a:t>://pitest.org/quickstart/mutators/</a:t>
            </a:r>
            <a:endParaRPr lang="en-US" altLang="ja-JP" sz="24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</p:txBody>
      </p:sp>
      <p:sp>
        <p:nvSpPr>
          <p:cNvPr id="6" name="タイトル 2"/>
          <p:cNvSpPr txBox="1">
            <a:spLocks/>
          </p:cNvSpPr>
          <p:nvPr/>
        </p:nvSpPr>
        <p:spPr>
          <a:xfrm>
            <a:off x="252000" y="2133390"/>
            <a:ext cx="8640000" cy="90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Definition </a:t>
            </a:r>
            <a:r>
              <a:rPr lang="en-US" altLang="ja-JP" sz="24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of Mutation Testing by Parasoft</a:t>
            </a:r>
          </a:p>
          <a:p>
            <a:pPr algn="l"/>
            <a:r>
              <a:rPr lang="en-US" altLang="ja-JP" sz="24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  <a:hlinkClick r:id="rId5"/>
              </a:rPr>
              <a:t>http://www.parasoft.com/products/article.jsp?articleId=291</a:t>
            </a:r>
            <a:endParaRPr lang="en-US" altLang="ja-JP" sz="24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</p:txBody>
      </p:sp>
      <p:sp>
        <p:nvSpPr>
          <p:cNvPr id="8" name="タイトル 2"/>
          <p:cNvSpPr txBox="1">
            <a:spLocks/>
          </p:cNvSpPr>
          <p:nvPr/>
        </p:nvSpPr>
        <p:spPr>
          <a:xfrm>
            <a:off x="252000" y="4149258"/>
            <a:ext cx="8640000" cy="90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PIT </a:t>
            </a:r>
            <a:r>
              <a:rPr lang="en-US" altLang="ja-JP" sz="24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(tool for Mutation Testing, </a:t>
            </a: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for Java</a:t>
            </a:r>
            <a:r>
              <a:rPr lang="en-US" altLang="ja-JP" sz="24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)</a:t>
            </a:r>
          </a:p>
          <a:p>
            <a:pPr algn="l"/>
            <a:r>
              <a:rPr lang="en-US" altLang="ja-JP" sz="24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  <a:hlinkClick r:id="rId6"/>
              </a:rPr>
              <a:t>http://pitest.org</a:t>
            </a: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  <a:hlinkClick r:id="rId6"/>
              </a:rPr>
              <a:t>/</a:t>
            </a:r>
            <a:endParaRPr lang="en-US" altLang="ja-JP" sz="2400" b="0" dirty="0" smtClean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</p:txBody>
      </p:sp>
      <p:sp>
        <p:nvSpPr>
          <p:cNvPr id="9" name="タイトル 2"/>
          <p:cNvSpPr txBox="1">
            <a:spLocks/>
          </p:cNvSpPr>
          <p:nvPr/>
        </p:nvSpPr>
        <p:spPr>
          <a:xfrm>
            <a:off x="252000" y="5157192"/>
            <a:ext cx="8640000" cy="90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Research </a:t>
            </a:r>
            <a:r>
              <a:rPr lang="en-US" altLang="ja-JP" sz="24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of Mutation Testing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  <a:hlinkClick r:id="rId7"/>
              </a:rPr>
              <a:t>http://crestweb.cs.ucl.ac.uk/resources/mutation_testing_repository</a:t>
            </a:r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  <a:hlinkClick r:id="rId7"/>
              </a:rPr>
              <a:t>/</a:t>
            </a:r>
            <a:endParaRPr lang="en-US" altLang="ja-JP" sz="2000" b="0" dirty="0" smtClean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35451476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solidFill>
            <a:srgbClr val="FFFFFF"/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/>
              <a:t>Next Action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0" name="タイトル 2"/>
          <p:cNvSpPr txBox="1">
            <a:spLocks/>
          </p:cNvSpPr>
          <p:nvPr/>
        </p:nvSpPr>
        <p:spPr>
          <a:xfrm>
            <a:off x="252000" y="945456"/>
            <a:ext cx="8640000" cy="108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Study </a:t>
            </a:r>
            <a:r>
              <a:rPr lang="en-US" altLang="ja-JP" sz="24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more about </a:t>
            </a:r>
            <a:r>
              <a:rPr lang="en-US" altLang="ja-JP" sz="2400" dirty="0" smtClean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BDD</a:t>
            </a: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.</a:t>
            </a:r>
            <a:endParaRPr lang="en-US" altLang="ja-JP" sz="24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  <a:p>
            <a:pPr marL="342900" indent="-342900" algn="l">
              <a:buFont typeface="Arial"/>
              <a:buChar char="•"/>
            </a:pPr>
            <a:r>
              <a:rPr lang="en-US" altLang="ja-JP" sz="24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based on </a:t>
            </a:r>
            <a:r>
              <a:rPr lang="en-US" altLang="ja-JP" sz="2400" dirty="0" smtClean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“Specification by Example”</a:t>
            </a:r>
            <a:endParaRPr lang="en-US" altLang="ja-JP" sz="2400" dirty="0">
              <a:solidFill>
                <a:srgbClr val="BF0000"/>
              </a:solidFill>
              <a:latin typeface="+mn-lt"/>
              <a:ea typeface="ＭＳ ゴシック"/>
              <a:cs typeface="ＭＳ ゴシック"/>
            </a:endParaRPr>
          </a:p>
        </p:txBody>
      </p:sp>
      <p:sp>
        <p:nvSpPr>
          <p:cNvPr id="6" name="タイトル 2"/>
          <p:cNvSpPr txBox="1">
            <a:spLocks/>
          </p:cNvSpPr>
          <p:nvPr/>
        </p:nvSpPr>
        <p:spPr>
          <a:xfrm>
            <a:off x="252000" y="2132856"/>
            <a:ext cx="8640000" cy="180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2400" dirty="0" smtClean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Create </a:t>
            </a:r>
            <a:r>
              <a:rPr lang="en-US" altLang="ja-JP" sz="2400" dirty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Synergy among QA section </a:t>
            </a:r>
            <a:r>
              <a:rPr lang="en-US" altLang="ja-JP" sz="2400" dirty="0" smtClean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members</a:t>
            </a: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 by</a:t>
            </a:r>
            <a:endParaRPr lang="en-US" altLang="ja-JP" sz="24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  <a:p>
            <a:pPr algn="l"/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BDD, ATDD, Exploratory Testing, and Mutation Testing.</a:t>
            </a:r>
          </a:p>
          <a:p>
            <a:pPr marL="342900" indent="-342900" algn="l">
              <a:buFont typeface="Arial"/>
              <a:buChar char="•"/>
            </a:pP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Create testable &amp; clear specification for ease of testing</a:t>
            </a:r>
          </a:p>
          <a:p>
            <a:pPr marL="342900" indent="-342900" algn="l">
              <a:buFont typeface="Arial"/>
              <a:buChar char="•"/>
            </a:pP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Enhance skills for test automation</a:t>
            </a:r>
          </a:p>
        </p:txBody>
      </p:sp>
      <p:pic>
        <p:nvPicPr>
          <p:cNvPr id="2" name="図 1" descr="Suvenior_3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3768" y="3933056"/>
            <a:ext cx="4176464" cy="2349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38560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3. Metrics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2" name="ドーナツ 1"/>
          <p:cNvSpPr>
            <a:spLocks noChangeAspect="1"/>
          </p:cNvSpPr>
          <p:nvPr/>
        </p:nvSpPr>
        <p:spPr bwMode="auto">
          <a:xfrm>
            <a:off x="1692000" y="692696"/>
            <a:ext cx="5760000" cy="5760000"/>
          </a:xfrm>
          <a:prstGeom prst="donut">
            <a:avLst/>
          </a:prstGeom>
          <a:solidFill>
            <a:srgbClr val="7F7F7F"/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24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3" name="円/楕円 12"/>
          <p:cNvSpPr>
            <a:spLocks noChangeAspect="1"/>
          </p:cNvSpPr>
          <p:nvPr/>
        </p:nvSpPr>
        <p:spPr bwMode="auto">
          <a:xfrm>
            <a:off x="3852000" y="2780927"/>
            <a:ext cx="1440000" cy="1440000"/>
          </a:xfrm>
          <a:prstGeom prst="ellipse">
            <a:avLst/>
          </a:prstGeom>
          <a:solidFill>
            <a:srgbClr val="7F7F7F"/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anchor="ctr" anchorCtr="0"/>
          <a:lstStyle/>
          <a:p>
            <a:pPr algn="ctr"/>
            <a:r>
              <a:rPr lang="en-US" altLang="ja-JP" sz="2400" b="1" dirty="0" smtClean="0">
                <a:solidFill>
                  <a:schemeClr val="bg1">
                    <a:lumMod val="95000"/>
                  </a:schemeClr>
                </a:solidFill>
              </a:rPr>
              <a:t>Value</a:t>
            </a:r>
            <a:endParaRPr lang="ja-JP" altLang="en-US" sz="24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2" name="アーチ 11"/>
          <p:cNvSpPr>
            <a:spLocks noChangeAspect="1"/>
          </p:cNvSpPr>
          <p:nvPr/>
        </p:nvSpPr>
        <p:spPr bwMode="auto">
          <a:xfrm rot="19830689" flipV="1">
            <a:off x="2399309" y="1332120"/>
            <a:ext cx="4320000" cy="4320000"/>
          </a:xfrm>
          <a:prstGeom prst="blockArc">
            <a:avLst>
              <a:gd name="adj1" fmla="val 10800000"/>
              <a:gd name="adj2" fmla="val 17990653"/>
              <a:gd name="adj3" fmla="val 26406"/>
            </a:avLst>
          </a:prstGeom>
          <a:solidFill>
            <a:srgbClr val="7F7F7F"/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/>
          <a:lstStyle/>
          <a:p>
            <a:endParaRPr lang="ja-JP" altLang="en-US" dirty="0"/>
          </a:p>
        </p:txBody>
      </p:sp>
      <p:sp>
        <p:nvSpPr>
          <p:cNvPr id="10" name="アーチ 9"/>
          <p:cNvSpPr>
            <a:spLocks noChangeAspect="1"/>
          </p:cNvSpPr>
          <p:nvPr/>
        </p:nvSpPr>
        <p:spPr bwMode="auto">
          <a:xfrm rot="5137729" flipV="1">
            <a:off x="2416745" y="1352518"/>
            <a:ext cx="4320000" cy="4320000"/>
          </a:xfrm>
          <a:prstGeom prst="blockArc">
            <a:avLst>
              <a:gd name="adj1" fmla="val 10586606"/>
              <a:gd name="adj2" fmla="val 17673746"/>
              <a:gd name="adj3" fmla="val 25914"/>
            </a:avLst>
          </a:prstGeom>
          <a:solidFill>
            <a:srgbClr val="7F7F7F"/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/>
          <a:lstStyle/>
          <a:p>
            <a:endParaRPr lang="ja-JP" altLang="en-US" dirty="0"/>
          </a:p>
        </p:txBody>
      </p:sp>
      <p:sp>
        <p:nvSpPr>
          <p:cNvPr id="11" name="アーチ 10"/>
          <p:cNvSpPr>
            <a:spLocks noChangeAspect="1"/>
          </p:cNvSpPr>
          <p:nvPr/>
        </p:nvSpPr>
        <p:spPr bwMode="auto">
          <a:xfrm rot="12425021" flipV="1">
            <a:off x="2378523" y="1348690"/>
            <a:ext cx="4320000" cy="4320000"/>
          </a:xfrm>
          <a:prstGeom prst="blockArc">
            <a:avLst>
              <a:gd name="adj1" fmla="val 10647065"/>
              <a:gd name="adj2" fmla="val 17800682"/>
              <a:gd name="adj3" fmla="val 26131"/>
            </a:avLst>
          </a:prstGeom>
          <a:solidFill>
            <a:srgbClr val="008000"/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/>
          <a:lstStyle/>
          <a:p>
            <a:endParaRPr lang="ja-JP" altLang="en-US" dirty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4547098" y="1757660"/>
            <a:ext cx="2520000" cy="72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Metrics</a:t>
            </a:r>
          </a:p>
          <a:p>
            <a:pPr algn="ctr"/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CFD</a:t>
            </a:r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/Kanban</a:t>
            </a:r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/KPIs</a:t>
            </a:r>
            <a:endParaRPr kumimoji="0" lang="ja-JP" altLang="en-US" sz="2000" b="1" kern="0" dirty="0">
              <a:solidFill>
                <a:sysClr val="windowText" lastClr="000000"/>
              </a:solidFill>
            </a:endParaRPr>
          </a:p>
        </p:txBody>
      </p:sp>
      <p:sp>
        <p:nvSpPr>
          <p:cNvPr id="18" name="テキスト ボックス 17"/>
          <p:cNvSpPr txBox="1"/>
          <p:nvPr/>
        </p:nvSpPr>
        <p:spPr>
          <a:xfrm>
            <a:off x="2026818" y="1757660"/>
            <a:ext cx="2520000" cy="72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Testing</a:t>
            </a:r>
          </a:p>
          <a:p>
            <a:pPr algn="ctr"/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BDD</a:t>
            </a:r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/ATDD/ET/</a:t>
            </a:r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MT</a:t>
            </a:r>
            <a:endParaRPr kumimoji="0" lang="ja-JP" altLang="en-US" sz="2000" b="1" kern="0" dirty="0">
              <a:solidFill>
                <a:sysClr val="windowText" lastClr="000000"/>
              </a:solidFill>
            </a:endParaRPr>
          </a:p>
        </p:txBody>
      </p:sp>
      <p:sp>
        <p:nvSpPr>
          <p:cNvPr id="19" name="テキスト ボックス 18"/>
          <p:cNvSpPr txBox="1"/>
          <p:nvPr/>
        </p:nvSpPr>
        <p:spPr>
          <a:xfrm>
            <a:off x="2232000" y="4581128"/>
            <a:ext cx="4680000" cy="72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Enterprise </a:t>
            </a:r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Agile</a:t>
            </a:r>
          </a:p>
          <a:p>
            <a:pPr algn="ctr"/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Organizational </a:t>
            </a:r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Change/</a:t>
            </a:r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Psychology</a:t>
            </a:r>
            <a:endParaRPr kumimoji="0" lang="ja-JP" altLang="en-US" sz="2000" b="1" kern="0" dirty="0">
              <a:solidFill>
                <a:sysClr val="windowText" lastClr="000000"/>
              </a:solidFill>
            </a:endParaRPr>
          </a:p>
        </p:txBody>
      </p:sp>
      <p:sp>
        <p:nvSpPr>
          <p:cNvPr id="20" name="テキスト ボックス 19"/>
          <p:cNvSpPr txBox="1"/>
          <p:nvPr/>
        </p:nvSpPr>
        <p:spPr>
          <a:xfrm>
            <a:off x="3132000" y="5717867"/>
            <a:ext cx="2880000" cy="54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0" lang="en-US" altLang="ja-JP" sz="2400" b="1" kern="0" dirty="0">
                <a:solidFill>
                  <a:sysClr val="windowText" lastClr="000000"/>
                </a:solidFill>
              </a:rPr>
              <a:t>Agile/Scrum/</a:t>
            </a:r>
            <a:r>
              <a:rPr kumimoji="0" lang="en-US" altLang="ja-JP" sz="2400" b="1" kern="0" dirty="0" smtClean="0">
                <a:solidFill>
                  <a:sysClr val="windowText" lastClr="000000"/>
                </a:solidFill>
              </a:rPr>
              <a:t>Lean</a:t>
            </a:r>
            <a:endParaRPr kumimoji="0" lang="ja-JP" altLang="en-US" sz="2400" b="1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80810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2"/>
          <p:cNvSpPr txBox="1">
            <a:spLocks/>
          </p:cNvSpPr>
          <p:nvPr/>
        </p:nvSpPr>
        <p:spPr>
          <a:xfrm>
            <a:off x="184271" y="2132856"/>
            <a:ext cx="8780218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Install applications	: </a:t>
            </a:r>
            <a:r>
              <a:rPr lang="en-US" altLang="ja-JP" sz="3200" dirty="0" smtClean="0">
                <a:solidFill>
                  <a:srgbClr val="0066FF"/>
                </a:solidFill>
                <a:latin typeface="+mn-lt"/>
              </a:rPr>
              <a:t>2 minutes</a:t>
            </a: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/change</a:t>
            </a:r>
            <a:endParaRPr lang="ja-JP" altLang="ja-JP" sz="3200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9" name="タイトル 2"/>
          <p:cNvSpPr txBox="1">
            <a:spLocks/>
          </p:cNvSpPr>
          <p:nvPr/>
        </p:nvSpPr>
        <p:spPr>
          <a:xfrm>
            <a:off x="184270" y="1414244"/>
            <a:ext cx="8779749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Regression testing</a:t>
            </a:r>
            <a:r>
              <a:rPr lang="en-US" altLang="ja-JP" sz="3200" b="0" dirty="0">
                <a:solidFill>
                  <a:schemeClr val="tx1"/>
                </a:solidFill>
                <a:latin typeface="+mn-lt"/>
              </a:rPr>
              <a:t>	</a:t>
            </a: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: </a:t>
            </a:r>
            <a:r>
              <a:rPr lang="en-US" altLang="ja-JP" sz="3200" dirty="0" smtClean="0">
                <a:solidFill>
                  <a:srgbClr val="0066FF"/>
                </a:solidFill>
                <a:latin typeface="+mn-lt"/>
              </a:rPr>
              <a:t>3 minutes</a:t>
            </a: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/change</a:t>
            </a:r>
            <a:endParaRPr lang="en-US" altLang="ja-JP" sz="3200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1" name="タイトル 2"/>
          <p:cNvSpPr txBox="1">
            <a:spLocks/>
          </p:cNvSpPr>
          <p:nvPr/>
        </p:nvSpPr>
        <p:spPr>
          <a:xfrm>
            <a:off x="184270" y="689933"/>
            <a:ext cx="8779749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Change requests		: 3 times/week</a:t>
            </a:r>
            <a:endParaRPr lang="en-US" altLang="ja-JP" sz="3200" b="0" dirty="0">
              <a:solidFill>
                <a:schemeClr val="tx1"/>
              </a:solidFill>
              <a:latin typeface="+mn-lt"/>
            </a:endParaRPr>
          </a:p>
        </p:txBody>
      </p:sp>
      <p:pic>
        <p:nvPicPr>
          <p:cNvPr id="14" name="図 13" descr="Burnup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264" y="2780928"/>
            <a:ext cx="7257472" cy="3384376"/>
          </a:xfrm>
          <a:prstGeom prst="rect">
            <a:avLst/>
          </a:prstGeom>
        </p:spPr>
      </p:pic>
      <p:sp>
        <p:nvSpPr>
          <p:cNvPr id="16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Example of metrics</a:t>
            </a:r>
            <a:endParaRPr kumimoji="1" lang="ja-JP" altLang="en-US" dirty="0">
              <a:latin typeface="+mn-lt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2537330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solidFill>
              <a:srgbClr val="FFFFFF"/>
            </a:solidFill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Attended as a session speaker!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3" name="図 2" descr="登壇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52" y="849600"/>
            <a:ext cx="9066097" cy="5099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3309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moneyball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16632"/>
            <a:ext cx="4071863" cy="6120680"/>
          </a:xfrm>
          <a:prstGeom prst="rect">
            <a:avLst/>
          </a:prstGeom>
        </p:spPr>
      </p:pic>
      <p:sp>
        <p:nvSpPr>
          <p:cNvPr id="6" name="タイトル 2"/>
          <p:cNvSpPr txBox="1">
            <a:spLocks/>
          </p:cNvSpPr>
          <p:nvPr/>
        </p:nvSpPr>
        <p:spPr>
          <a:xfrm>
            <a:off x="4355976" y="2709000"/>
            <a:ext cx="4680000" cy="144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tr-TR" altLang="ja-JP" sz="2000" b="0" dirty="0">
                <a:solidFill>
                  <a:srgbClr val="000000"/>
                </a:solidFill>
                <a:latin typeface="+mn-ea"/>
                <a:ea typeface="+mn-ea"/>
                <a:cs typeface="ＭＳ 明朝"/>
                <a:hlinkClick r:id="rId4"/>
              </a:rPr>
              <a:t>http://books.rakuten.co.jp/rk/91a2285c6f0b4fea867632bcd286bf1d</a:t>
            </a:r>
            <a:r>
              <a:rPr lang="tr-TR" altLang="ja-JP" sz="2000" b="0" dirty="0" smtClean="0">
                <a:solidFill>
                  <a:srgbClr val="000000"/>
                </a:solidFill>
                <a:latin typeface="+mn-ea"/>
                <a:ea typeface="+mn-ea"/>
                <a:cs typeface="ＭＳ 明朝"/>
                <a:hlinkClick r:id="rId4"/>
              </a:rPr>
              <a:t>/</a:t>
            </a:r>
            <a:endParaRPr lang="tr-TR" altLang="ja-JP" sz="2000" b="0" dirty="0" smtClean="0">
              <a:solidFill>
                <a:srgbClr val="000000"/>
              </a:solidFill>
              <a:latin typeface="+mn-ea"/>
              <a:ea typeface="+mn-ea"/>
              <a:cs typeface="ＭＳ 明朝"/>
            </a:endParaRPr>
          </a:p>
        </p:txBody>
      </p:sp>
    </p:spTree>
    <p:extLst>
      <p:ext uri="{BB962C8B-B14F-4D97-AF65-F5344CB8AC3E}">
        <p14:creationId xmlns:p14="http://schemas.microsoft.com/office/powerpoint/2010/main" val="3284316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solidFill>
            <a:srgbClr val="FFFFFF"/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Increasing concerns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0" name="タイトル 2"/>
          <p:cNvSpPr txBox="1">
            <a:spLocks/>
          </p:cNvSpPr>
          <p:nvPr/>
        </p:nvSpPr>
        <p:spPr>
          <a:xfrm>
            <a:off x="252000" y="945456"/>
            <a:ext cx="8640000" cy="108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400" kern="0" dirty="0" smtClean="0">
                <a:solidFill>
                  <a:srgbClr val="BF0000"/>
                </a:solidFill>
                <a:latin typeface="+mn-lt"/>
                <a:ea typeface="+mn-ea"/>
                <a:cs typeface="ＭＳ 明朝"/>
              </a:rPr>
              <a:t>Do the same thing</a:t>
            </a: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 in software </a:t>
            </a: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product world.</a:t>
            </a:r>
            <a:endParaRPr kumimoji="0" lang="en-US" altLang="ja-JP" sz="2400" b="0" kern="0" dirty="0" smtClean="0">
              <a:solidFill>
                <a:srgbClr val="000000"/>
              </a:solidFill>
              <a:latin typeface="+mn-lt"/>
              <a:ea typeface="+mn-ea"/>
              <a:cs typeface="ＭＳ 明朝"/>
            </a:endParaRPr>
          </a:p>
        </p:txBody>
      </p:sp>
      <p:sp>
        <p:nvSpPr>
          <p:cNvPr id="11" name="タイトル 2"/>
          <p:cNvSpPr txBox="1">
            <a:spLocks/>
          </p:cNvSpPr>
          <p:nvPr/>
        </p:nvSpPr>
        <p:spPr>
          <a:xfrm>
            <a:off x="252000" y="3657270"/>
            <a:ext cx="8640000" cy="108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It is useful for </a:t>
            </a:r>
            <a:r>
              <a:rPr kumimoji="0" lang="en-US" altLang="ja-JP" sz="2400" kern="0" dirty="0" smtClean="0">
                <a:solidFill>
                  <a:srgbClr val="BF0000"/>
                </a:solidFill>
                <a:latin typeface="+mn-lt"/>
                <a:ea typeface="+mn-ea"/>
                <a:cs typeface="ＭＳ 明朝"/>
              </a:rPr>
              <a:t>clarifying </a:t>
            </a:r>
            <a:r>
              <a:rPr kumimoji="0" lang="en-US" altLang="ja-JP" sz="2400" kern="0" dirty="0" smtClean="0">
                <a:solidFill>
                  <a:srgbClr val="BF0000"/>
                </a:solidFill>
                <a:latin typeface="+mn-lt"/>
                <a:ea typeface="+mn-ea"/>
                <a:cs typeface="ＭＳ 明朝"/>
              </a:rPr>
              <a:t>the biggest point to </a:t>
            </a:r>
            <a:r>
              <a:rPr kumimoji="0" lang="en-US" altLang="ja-JP" sz="2400" kern="0" dirty="0" smtClean="0">
                <a:solidFill>
                  <a:srgbClr val="BF0000"/>
                </a:solidFill>
                <a:latin typeface="+mn-lt"/>
                <a:ea typeface="+mn-ea"/>
                <a:cs typeface="ＭＳ 明朝"/>
              </a:rPr>
              <a:t>improve.</a:t>
            </a:r>
            <a:endParaRPr kumimoji="0" lang="en-US" altLang="ja-JP" sz="1800" kern="0" dirty="0" smtClean="0">
              <a:solidFill>
                <a:srgbClr val="BF0000"/>
              </a:solidFill>
              <a:latin typeface="+mn-lt"/>
              <a:ea typeface="+mn-ea"/>
              <a:cs typeface="ＭＳ 明朝"/>
            </a:endParaRPr>
          </a:p>
        </p:txBody>
      </p:sp>
      <p:sp>
        <p:nvSpPr>
          <p:cNvPr id="6" name="タイトル 2"/>
          <p:cNvSpPr txBox="1">
            <a:spLocks/>
          </p:cNvSpPr>
          <p:nvPr/>
        </p:nvSpPr>
        <p:spPr>
          <a:xfrm>
            <a:off x="252000" y="2301363"/>
            <a:ext cx="8640000" cy="108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For finding </a:t>
            </a: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problems and </a:t>
            </a: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knowing progress.</a:t>
            </a:r>
            <a:endParaRPr kumimoji="0" lang="en-US" altLang="ja-JP" sz="1800" b="0" kern="0" dirty="0" smtClean="0">
              <a:latin typeface="+mn-lt"/>
              <a:ea typeface="+mn-ea"/>
              <a:cs typeface="ＭＳ 明朝"/>
            </a:endParaRPr>
          </a:p>
        </p:txBody>
      </p:sp>
    </p:spTree>
    <p:extLst>
      <p:ext uri="{BB962C8B-B14F-4D97-AF65-F5344CB8AC3E}">
        <p14:creationId xmlns:p14="http://schemas.microsoft.com/office/powerpoint/2010/main" val="9663589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solidFill>
            <a:srgbClr val="FFFFFF"/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/>
              <a:t>“Useful Metrics in a Complex World” by Ken </a:t>
            </a:r>
            <a:r>
              <a:rPr lang="en-US" altLang="ja-JP" dirty="0" smtClean="0"/>
              <a:t>Power (1)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0" name="タイトル 2"/>
          <p:cNvSpPr txBox="1">
            <a:spLocks/>
          </p:cNvSpPr>
          <p:nvPr/>
        </p:nvSpPr>
        <p:spPr>
          <a:xfrm>
            <a:off x="252000" y="945456"/>
            <a:ext cx="8640000" cy="108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2400" dirty="0" smtClean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Ken’s paper</a:t>
            </a:r>
            <a:endParaRPr lang="en-US" altLang="ja-JP" sz="2400" dirty="0">
              <a:solidFill>
                <a:srgbClr val="BF0000"/>
              </a:solidFill>
              <a:latin typeface="+mn-lt"/>
              <a:ea typeface="ＭＳ ゴシック"/>
              <a:cs typeface="ＭＳ ゴシック"/>
            </a:endParaRPr>
          </a:p>
          <a:p>
            <a:pPr algn="l"/>
            <a:r>
              <a:rPr lang="en-US" altLang="ja-JP" sz="24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  <a:hlinkClick r:id="rId3"/>
              </a:rPr>
              <a:t>http://www.agilealliance.org/files/9814/0509/9343/ExperienceReport.2014.</a:t>
            </a: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  <a:hlinkClick r:id="rId3"/>
              </a:rPr>
              <a:t>Power.pdf</a:t>
            </a:r>
            <a:endParaRPr lang="en-US" altLang="ja-JP" sz="24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</p:txBody>
      </p:sp>
      <p:sp>
        <p:nvSpPr>
          <p:cNvPr id="9" name="タイトル 2"/>
          <p:cNvSpPr txBox="1">
            <a:spLocks/>
          </p:cNvSpPr>
          <p:nvPr/>
        </p:nvSpPr>
        <p:spPr>
          <a:xfrm>
            <a:off x="252000" y="2300400"/>
            <a:ext cx="8640000" cy="180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2400" dirty="0" smtClean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Point of metrics</a:t>
            </a:r>
            <a:endParaRPr lang="en-US" altLang="ja-JP" sz="2400" dirty="0">
              <a:solidFill>
                <a:srgbClr val="BF0000"/>
              </a:solidFill>
              <a:latin typeface="+mn-lt"/>
              <a:ea typeface="ＭＳ ゴシック"/>
              <a:cs typeface="ＭＳ ゴシック"/>
            </a:endParaRPr>
          </a:p>
          <a:p>
            <a:pPr marL="342900" indent="-342900" algn="l">
              <a:buFont typeface="Arial"/>
              <a:buChar char="•"/>
            </a:pP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What </a:t>
            </a:r>
            <a:r>
              <a:rPr lang="en-US" altLang="ja-JP" sz="24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perspective to measure</a:t>
            </a: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?</a:t>
            </a:r>
          </a:p>
          <a:p>
            <a:pPr marL="342900" indent="-342900" algn="l">
              <a:buFont typeface="Arial"/>
              <a:buChar char="•"/>
            </a:pP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What </a:t>
            </a:r>
            <a:r>
              <a:rPr lang="en-US" altLang="ja-JP" sz="24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does work flow?</a:t>
            </a:r>
          </a:p>
          <a:p>
            <a:pPr marL="342900" indent="-342900" algn="l">
              <a:buFont typeface="Arial"/>
              <a:buChar char="•"/>
            </a:pP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What </a:t>
            </a:r>
            <a:r>
              <a:rPr lang="en-US" altLang="ja-JP" sz="24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impedes the flow of work?</a:t>
            </a:r>
            <a:endParaRPr lang="en-US" altLang="ja-JP" sz="24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20099992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solidFill>
            <a:srgbClr val="FFFFFF"/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/>
              <a:t>“Useful Metrics in a Complex World” by Ken Power </a:t>
            </a:r>
            <a:r>
              <a:rPr lang="en-US" altLang="ja-JP" dirty="0" smtClean="0"/>
              <a:t>(2)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0" name="タイトル 2"/>
          <p:cNvSpPr txBox="1">
            <a:spLocks/>
          </p:cNvSpPr>
          <p:nvPr/>
        </p:nvSpPr>
        <p:spPr>
          <a:xfrm>
            <a:off x="252000" y="945456"/>
            <a:ext cx="8640000" cy="144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2400" dirty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C</a:t>
            </a:r>
            <a:r>
              <a:rPr lang="en-US" altLang="ja-JP" sz="2400" dirty="0" smtClean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umulative </a:t>
            </a:r>
            <a:r>
              <a:rPr lang="en-US" altLang="ja-JP" sz="2400" dirty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flow</a:t>
            </a:r>
          </a:p>
          <a:p>
            <a:pPr marL="342900" indent="-342900" algn="l">
              <a:buFont typeface="Arial"/>
              <a:buChar char="•"/>
            </a:pP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Useful for finding problems that impede velocity.</a:t>
            </a:r>
          </a:p>
          <a:p>
            <a:pPr marL="342900" indent="-342900" algn="l">
              <a:buFont typeface="Arial"/>
              <a:buChar char="•"/>
            </a:pP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Know </a:t>
            </a:r>
            <a:r>
              <a:rPr lang="en-US" altLang="ja-JP" sz="24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information by </a:t>
            </a: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trend and hypothesize the following movement.</a:t>
            </a:r>
            <a:endParaRPr lang="ja-JP" altLang="en-US" sz="24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</p:txBody>
      </p:sp>
      <p:sp>
        <p:nvSpPr>
          <p:cNvPr id="11" name="タイトル 2"/>
          <p:cNvSpPr txBox="1">
            <a:spLocks/>
          </p:cNvSpPr>
          <p:nvPr/>
        </p:nvSpPr>
        <p:spPr>
          <a:xfrm>
            <a:off x="252000" y="4437112"/>
            <a:ext cx="8640000" cy="144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2400" dirty="0" smtClean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Cycle </a:t>
            </a:r>
            <a:r>
              <a:rPr lang="en-US" altLang="ja-JP" sz="2400" dirty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time</a:t>
            </a:r>
          </a:p>
          <a:p>
            <a:pPr algn="l"/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Useful for finding the difference among each status</a:t>
            </a:r>
          </a:p>
          <a:p>
            <a:pPr algn="l"/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of Kanban board.</a:t>
            </a:r>
          </a:p>
        </p:txBody>
      </p:sp>
      <p:sp>
        <p:nvSpPr>
          <p:cNvPr id="6" name="タイトル 2"/>
          <p:cNvSpPr txBox="1">
            <a:spLocks/>
          </p:cNvSpPr>
          <p:nvPr/>
        </p:nvSpPr>
        <p:spPr>
          <a:xfrm>
            <a:off x="252000" y="2691284"/>
            <a:ext cx="8640000" cy="144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2400" dirty="0" smtClean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Throughput </a:t>
            </a:r>
            <a:r>
              <a:rPr lang="en-US" altLang="ja-JP" sz="2400" dirty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analysis</a:t>
            </a:r>
          </a:p>
          <a:p>
            <a:pPr marL="342900" indent="-342900" algn="l">
              <a:buFont typeface="Arial"/>
              <a:buChar char="•"/>
            </a:pP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Useful for knowing the real progress.</a:t>
            </a:r>
          </a:p>
          <a:p>
            <a:pPr marL="342900" indent="-342900" algn="l">
              <a:buFont typeface="Arial"/>
              <a:buChar char="•"/>
            </a:pP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Can distinguish </a:t>
            </a:r>
            <a:r>
              <a:rPr lang="en-US" altLang="ja-JP" sz="24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the failure demand and value </a:t>
            </a: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demand.</a:t>
            </a:r>
            <a:endParaRPr lang="en-US" altLang="ja-JP" sz="24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16954624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solidFill>
            <a:srgbClr val="FFFFFF"/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/>
              <a:t>“Useful Metrics in a Complex World” by Ken </a:t>
            </a:r>
            <a:r>
              <a:rPr lang="en-US" altLang="ja-JP" dirty="0" smtClean="0"/>
              <a:t>Power (3)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8" name="タイトル 2"/>
          <p:cNvSpPr txBox="1">
            <a:spLocks/>
          </p:cNvSpPr>
          <p:nvPr/>
        </p:nvSpPr>
        <p:spPr>
          <a:xfrm>
            <a:off x="252000" y="3068960"/>
            <a:ext cx="8640000" cy="252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2400" dirty="0" smtClean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Impression</a:t>
            </a:r>
          </a:p>
          <a:p>
            <a:pPr marL="342900" indent="-342900" algn="l">
              <a:buFont typeface="Arial"/>
              <a:buChar char="•"/>
            </a:pP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The </a:t>
            </a:r>
            <a:r>
              <a:rPr lang="en-US" altLang="ja-JP" sz="24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basic idea of metrics is to find problems and know progress.</a:t>
            </a:r>
          </a:p>
          <a:p>
            <a:pPr marL="342900" indent="-342900" algn="l">
              <a:buFont typeface="Arial"/>
              <a:buChar char="•"/>
            </a:pP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Get information from the change of metrics.</a:t>
            </a:r>
          </a:p>
          <a:p>
            <a:pPr marL="342900" indent="-342900" algn="l">
              <a:buFont typeface="Arial"/>
              <a:buChar char="•"/>
            </a:pP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Other person’s metrics are very insightful.</a:t>
            </a:r>
          </a:p>
          <a:p>
            <a:pPr marL="342900" indent="-342900" algn="l">
              <a:buFont typeface="Arial"/>
              <a:buChar char="•"/>
            </a:pP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We’d be better decide who gather metrics.</a:t>
            </a:r>
            <a:endParaRPr lang="ja-JP" altLang="en-US" sz="24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</p:txBody>
      </p:sp>
      <p:sp>
        <p:nvSpPr>
          <p:cNvPr id="4" name="タイトル 2"/>
          <p:cNvSpPr txBox="1">
            <a:spLocks/>
          </p:cNvSpPr>
          <p:nvPr/>
        </p:nvSpPr>
        <p:spPr>
          <a:xfrm>
            <a:off x="252000" y="946800"/>
            <a:ext cx="8640000" cy="144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2400" dirty="0" smtClean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Point </a:t>
            </a:r>
            <a:r>
              <a:rPr lang="en-US" altLang="ja-JP" sz="2400" dirty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to use metrics</a:t>
            </a:r>
          </a:p>
          <a:p>
            <a:pPr marL="342900" indent="-342900" algn="l">
              <a:buFont typeface="Arial"/>
              <a:buChar char="•"/>
            </a:pP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Review each metric continuously</a:t>
            </a:r>
            <a:endParaRPr lang="en-US" altLang="ja-JP" sz="24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4784755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solidFill>
            <a:srgbClr val="FFFFFF"/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Next Action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7" name="タイトル 2"/>
          <p:cNvSpPr txBox="1">
            <a:spLocks/>
          </p:cNvSpPr>
          <p:nvPr/>
        </p:nvSpPr>
        <p:spPr>
          <a:xfrm>
            <a:off x="184270" y="690092"/>
            <a:ext cx="8779749" cy="360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3600" dirty="0" smtClean="0">
                <a:solidFill>
                  <a:srgbClr val="BF0000"/>
                </a:solidFill>
                <a:latin typeface="+mn-lt"/>
              </a:rPr>
              <a:t>I decided to start the study session about metrics.</a:t>
            </a:r>
          </a:p>
          <a:p>
            <a:pPr marL="457200" indent="-457200" algn="l">
              <a:buFont typeface="Arial"/>
              <a:buChar char="•"/>
            </a:pPr>
            <a:r>
              <a:rPr lang="en-US" altLang="ja-JP" sz="3600" b="0" dirty="0" smtClean="0">
                <a:solidFill>
                  <a:schemeClr val="tx1"/>
                </a:solidFill>
                <a:latin typeface="+mn-lt"/>
              </a:rPr>
              <a:t>I have been preparing for</a:t>
            </a:r>
            <a:r>
              <a:rPr lang="en-US" altLang="ja-JP" sz="3600" b="0" dirty="0">
                <a:solidFill>
                  <a:schemeClr val="tx1"/>
                </a:solidFill>
                <a:latin typeface="+mn-lt"/>
              </a:rPr>
              <a:t> the study </a:t>
            </a:r>
            <a:r>
              <a:rPr lang="en-US" altLang="ja-JP" sz="3600" b="0" dirty="0" smtClean="0">
                <a:solidFill>
                  <a:schemeClr val="tx1"/>
                </a:solidFill>
                <a:latin typeface="+mn-lt"/>
              </a:rPr>
              <a:t>session before attending Agile2014.</a:t>
            </a:r>
            <a:endParaRPr lang="en-US" altLang="ja-JP" sz="3600" b="0" dirty="0">
              <a:solidFill>
                <a:schemeClr val="tx1"/>
              </a:solidFill>
              <a:latin typeface="+mn-lt"/>
            </a:endParaRPr>
          </a:p>
          <a:p>
            <a:pPr marL="457200" indent="-457200" algn="l">
              <a:buFont typeface="Arial"/>
              <a:buChar char="•"/>
            </a:pPr>
            <a:r>
              <a:rPr lang="en-US" altLang="ja-JP" sz="3600" b="0" dirty="0" smtClean="0">
                <a:solidFill>
                  <a:schemeClr val="tx1"/>
                </a:solidFill>
                <a:latin typeface="+mn-lt"/>
              </a:rPr>
              <a:t>I will combine our experience of Gemba and the latest researches.</a:t>
            </a:r>
          </a:p>
        </p:txBody>
      </p:sp>
    </p:spTree>
    <p:extLst>
      <p:ext uri="{BB962C8B-B14F-4D97-AF65-F5344CB8AC3E}">
        <p14:creationId xmlns:p14="http://schemas.microsoft.com/office/powerpoint/2010/main" val="18536033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17"/>
          <p:cNvSpPr txBox="1">
            <a:spLocks noChangeArrowheads="1"/>
          </p:cNvSpPr>
          <p:nvPr/>
        </p:nvSpPr>
        <p:spPr bwMode="auto">
          <a:xfrm>
            <a:off x="445331" y="1052736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kumimoji="1" lang="en-US" altLang="ja-JP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ＭＳ Ｐゴシック" panose="020B0600070205080204" pitchFamily="50" charset="-128"/>
              </a:rPr>
              <a:t>1. Basic Information of Agile2014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8" name="Text Box 17"/>
          <p:cNvSpPr txBox="1">
            <a:spLocks noChangeArrowheads="1"/>
          </p:cNvSpPr>
          <p:nvPr/>
        </p:nvSpPr>
        <p:spPr bwMode="auto">
          <a:xfrm>
            <a:off x="445331" y="2828934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3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. The Latest Trend of Agile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10" name="Text Box 17"/>
          <p:cNvSpPr txBox="1">
            <a:spLocks noChangeArrowheads="1"/>
          </p:cNvSpPr>
          <p:nvPr/>
        </p:nvSpPr>
        <p:spPr bwMode="auto">
          <a:xfrm>
            <a:off x="445331" y="1940835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2. My Presentation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11" name="Text Box 17"/>
          <p:cNvSpPr txBox="1">
            <a:spLocks noChangeArrowheads="1"/>
          </p:cNvSpPr>
          <p:nvPr/>
        </p:nvSpPr>
        <p:spPr bwMode="auto">
          <a:xfrm>
            <a:off x="445331" y="3717032"/>
            <a:ext cx="8240400" cy="540000"/>
          </a:xfrm>
          <a:prstGeom prst="rect">
            <a:avLst/>
          </a:prstGeom>
          <a:solidFill>
            <a:srgbClr val="C00000"/>
          </a:solidFill>
          <a:ln w="12700">
            <a:solidFill>
              <a:srgbClr val="BF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4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Conclusions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859006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2"/>
          <p:cNvSpPr txBox="1">
            <a:spLocks/>
          </p:cNvSpPr>
          <p:nvPr/>
        </p:nvSpPr>
        <p:spPr>
          <a:xfrm>
            <a:off x="-508" y="1014562"/>
            <a:ext cx="9145016" cy="4828876"/>
          </a:xfrm>
          <a:prstGeom prst="rect">
            <a:avLst/>
          </a:prstGeom>
          <a:noFill/>
          <a:ln>
            <a:solidFill>
              <a:srgbClr val="BF0000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000" b="0" kern="0" dirty="0" smtClean="0">
                <a:solidFill>
                  <a:srgbClr val="000000"/>
                </a:solidFill>
                <a:latin typeface="+mn-lt"/>
              </a:rPr>
              <a:t>Agile </a:t>
            </a:r>
            <a:r>
              <a:rPr kumimoji="0" lang="en-US" altLang="ja-JP" sz="2000" b="0" kern="0" dirty="0">
                <a:solidFill>
                  <a:srgbClr val="000000"/>
                </a:solidFill>
                <a:latin typeface="+mn-lt"/>
              </a:rPr>
              <a:t>is a continuous improvement action &amp; process that can adopt the whole things.</a:t>
            </a:r>
          </a:p>
          <a:p>
            <a:pPr marL="342900" indent="-342900" algn="l">
              <a:spcBef>
                <a:spcPts val="0"/>
              </a:spcBef>
              <a:buFont typeface="Arial"/>
              <a:buChar char="•"/>
            </a:pPr>
            <a:r>
              <a:rPr kumimoji="0" lang="en-US" altLang="ja-JP" sz="2000" b="0" kern="0" dirty="0" smtClean="0">
                <a:solidFill>
                  <a:srgbClr val="000000"/>
                </a:solidFill>
                <a:latin typeface="+mn-lt"/>
              </a:rPr>
              <a:t>PDCA </a:t>
            </a:r>
            <a:r>
              <a:rPr kumimoji="0" lang="en-US" altLang="ja-JP" sz="2000" b="0" kern="0" dirty="0">
                <a:solidFill>
                  <a:srgbClr val="000000"/>
                </a:solidFill>
                <a:latin typeface="+mn-lt"/>
              </a:rPr>
              <a:t>cycles</a:t>
            </a:r>
          </a:p>
          <a:p>
            <a:pPr marL="342900" indent="-342900" algn="l">
              <a:spcBef>
                <a:spcPts val="0"/>
              </a:spcBef>
              <a:buFont typeface="Arial"/>
              <a:buChar char="•"/>
            </a:pPr>
            <a:r>
              <a:rPr kumimoji="0" lang="en-US" altLang="ja-JP" sz="2000" b="0" kern="0" dirty="0" smtClean="0">
                <a:solidFill>
                  <a:srgbClr val="000000"/>
                </a:solidFill>
                <a:latin typeface="+mn-lt"/>
              </a:rPr>
              <a:t>Less </a:t>
            </a:r>
            <a:r>
              <a:rPr kumimoji="0" lang="en-US" altLang="ja-JP" sz="2000" b="0" kern="0" dirty="0">
                <a:solidFill>
                  <a:srgbClr val="000000"/>
                </a:solidFill>
                <a:latin typeface="+mn-lt"/>
              </a:rPr>
              <a:t>up-front rules</a:t>
            </a:r>
          </a:p>
          <a:p>
            <a:pPr marL="342900" indent="-342900" algn="l">
              <a:spcBef>
                <a:spcPts val="0"/>
              </a:spcBef>
              <a:buFont typeface="Arial"/>
              <a:buChar char="•"/>
            </a:pPr>
            <a:r>
              <a:rPr kumimoji="0" lang="en-US" altLang="ja-JP" sz="2000" b="0" kern="0" dirty="0" smtClean="0">
                <a:solidFill>
                  <a:srgbClr val="000000"/>
                </a:solidFill>
                <a:latin typeface="+mn-lt"/>
              </a:rPr>
              <a:t>Create </a:t>
            </a:r>
            <a:r>
              <a:rPr kumimoji="0" lang="en-US" altLang="ja-JP" sz="2000" b="0" kern="0" dirty="0">
                <a:solidFill>
                  <a:srgbClr val="000000"/>
                </a:solidFill>
                <a:latin typeface="+mn-lt"/>
              </a:rPr>
              <a:t>rules &amp; processes by team members (mature)</a:t>
            </a:r>
          </a:p>
          <a:p>
            <a:pPr marL="342900" indent="-342900" algn="l">
              <a:spcBef>
                <a:spcPts val="0"/>
              </a:spcBef>
              <a:buFont typeface="Arial"/>
              <a:buChar char="•"/>
            </a:pPr>
            <a:r>
              <a:rPr kumimoji="0" lang="en-US" altLang="ja-JP" sz="2000" b="0" kern="0" dirty="0" smtClean="0">
                <a:solidFill>
                  <a:srgbClr val="000000"/>
                </a:solidFill>
                <a:latin typeface="+mn-lt"/>
              </a:rPr>
              <a:t>Retrospectives</a:t>
            </a:r>
            <a:endParaRPr kumimoji="0" lang="en-US" altLang="ja-JP" sz="2000" b="0" kern="0" dirty="0">
              <a:solidFill>
                <a:srgbClr val="000000"/>
              </a:solidFill>
              <a:latin typeface="+mn-lt"/>
            </a:endParaRPr>
          </a:p>
          <a:p>
            <a:pPr marL="342900" indent="-342900" algn="l">
              <a:spcBef>
                <a:spcPts val="0"/>
              </a:spcBef>
              <a:buFont typeface="Arial"/>
              <a:buChar char="•"/>
            </a:pPr>
            <a:r>
              <a:rPr kumimoji="0" lang="en-US" altLang="ja-JP" sz="2000" b="0" kern="0" dirty="0" smtClean="0">
                <a:solidFill>
                  <a:srgbClr val="000000"/>
                </a:solidFill>
                <a:latin typeface="+mn-lt"/>
              </a:rPr>
              <a:t>Based </a:t>
            </a:r>
            <a:r>
              <a:rPr kumimoji="0" lang="en-US" altLang="ja-JP" sz="2000" b="0" kern="0" dirty="0">
                <a:solidFill>
                  <a:srgbClr val="000000"/>
                </a:solidFill>
                <a:latin typeface="+mn-lt"/>
              </a:rPr>
              <a:t>on numerical measurement</a:t>
            </a:r>
          </a:p>
          <a:p>
            <a:pPr marL="342900" indent="-342900" algn="l">
              <a:spcBef>
                <a:spcPts val="0"/>
              </a:spcBef>
              <a:buFont typeface="Arial"/>
              <a:buChar char="•"/>
            </a:pPr>
            <a:r>
              <a:rPr kumimoji="0" lang="en-US" altLang="ja-JP" sz="2000" b="0" kern="0" dirty="0" smtClean="0">
                <a:solidFill>
                  <a:srgbClr val="000000"/>
                </a:solidFill>
                <a:latin typeface="+mn-lt"/>
              </a:rPr>
              <a:t>Anything </a:t>
            </a:r>
            <a:r>
              <a:rPr kumimoji="0" lang="en-US" altLang="ja-JP" sz="2000" b="0" kern="0" dirty="0">
                <a:solidFill>
                  <a:srgbClr val="000000"/>
                </a:solidFill>
                <a:latin typeface="+mn-lt"/>
              </a:rPr>
              <a:t>is ok to improve (automation, non-technical process)</a:t>
            </a:r>
          </a:p>
          <a:p>
            <a:pPr marL="342900" indent="-342900" algn="l">
              <a:spcBef>
                <a:spcPts val="0"/>
              </a:spcBef>
              <a:buFont typeface="Arial"/>
              <a:buChar char="•"/>
            </a:pPr>
            <a:r>
              <a:rPr kumimoji="0" lang="en-US" altLang="ja-JP" sz="2000" b="0" kern="0" dirty="0" smtClean="0">
                <a:solidFill>
                  <a:srgbClr val="000000"/>
                </a:solidFill>
                <a:latin typeface="+mn-lt"/>
              </a:rPr>
              <a:t>for </a:t>
            </a:r>
            <a:r>
              <a:rPr kumimoji="0" lang="en-US" altLang="ja-JP" sz="2000" b="0" kern="0" dirty="0">
                <a:solidFill>
                  <a:srgbClr val="000000"/>
                </a:solidFill>
                <a:latin typeface="+mn-lt"/>
              </a:rPr>
              <a:t>whole team/organization/company</a:t>
            </a:r>
            <a:endParaRPr kumimoji="0" lang="en-US" altLang="ja-JP" sz="2000" b="0" kern="0" dirty="0" smtClean="0">
              <a:solidFill>
                <a:srgbClr val="000000"/>
              </a:solidFill>
              <a:latin typeface="+mn-lt"/>
            </a:endParaRPr>
          </a:p>
        </p:txBody>
      </p:sp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solidFill>
            <a:srgbClr val="FFFF00"/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/>
              <a:t>The world’s largest conference of Agile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925696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2"/>
          <p:cNvSpPr txBox="1">
            <a:spLocks/>
          </p:cNvSpPr>
          <p:nvPr/>
        </p:nvSpPr>
        <p:spPr>
          <a:xfrm>
            <a:off x="-508" y="1014562"/>
            <a:ext cx="9145016" cy="4828876"/>
          </a:xfrm>
          <a:prstGeom prst="rect">
            <a:avLst/>
          </a:prstGeom>
          <a:noFill/>
          <a:ln>
            <a:solidFill>
              <a:srgbClr val="BF0000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000" b="0" kern="0" dirty="0">
                <a:solidFill>
                  <a:srgbClr val="000000"/>
                </a:solidFill>
                <a:latin typeface="+mn-lt"/>
              </a:rPr>
              <a:t>●</a:t>
            </a:r>
            <a:r>
              <a:rPr kumimoji="0" lang="ja-JP" altLang="en-US" sz="2000" b="0" kern="0" dirty="0">
                <a:solidFill>
                  <a:srgbClr val="000000"/>
                </a:solidFill>
                <a:latin typeface="+mn-lt"/>
              </a:rPr>
              <a:t>上記をベースとすれば、その時に問題と感じているところを明確にし、それに関する </a:t>
            </a:r>
            <a:r>
              <a:rPr kumimoji="0" lang="en-US" altLang="ja-JP" sz="2000" b="0" kern="0" dirty="0">
                <a:solidFill>
                  <a:srgbClr val="000000"/>
                </a:solidFill>
                <a:latin typeface="+mn-lt"/>
              </a:rPr>
              <a:t>Agile </a:t>
            </a:r>
            <a:r>
              <a:rPr kumimoji="0" lang="ja-JP" altLang="en-US" sz="2000" b="0" kern="0" dirty="0">
                <a:solidFill>
                  <a:srgbClr val="000000"/>
                </a:solidFill>
                <a:latin typeface="+mn-lt"/>
              </a:rPr>
              <a:t>の情報を収集すれば良いと言える。</a:t>
            </a:r>
          </a:p>
          <a:p>
            <a:pPr algn="l">
              <a:spcBef>
                <a:spcPts val="0"/>
              </a:spcBef>
            </a:pPr>
            <a:r>
              <a:rPr kumimoji="0" lang="ja-JP" altLang="en-US" sz="2000" b="0" kern="0" dirty="0">
                <a:solidFill>
                  <a:srgbClr val="000000"/>
                </a:solidFill>
                <a:latin typeface="+mn-lt"/>
              </a:rPr>
              <a:t>　或は、各領域の知見の集積に敏感になることが重要か。</a:t>
            </a:r>
          </a:p>
          <a:p>
            <a:pPr algn="l">
              <a:spcBef>
                <a:spcPts val="0"/>
              </a:spcBef>
            </a:pPr>
            <a:r>
              <a:rPr kumimoji="0" lang="en-US" altLang="ja-JP" sz="2000" b="0" kern="0" dirty="0">
                <a:solidFill>
                  <a:srgbClr val="000000"/>
                </a:solidFill>
                <a:latin typeface="+mn-lt"/>
              </a:rPr>
              <a:t>- </a:t>
            </a:r>
            <a:r>
              <a:rPr kumimoji="0" lang="ja-JP" altLang="en-US" sz="2000" b="0" kern="0" dirty="0">
                <a:solidFill>
                  <a:srgbClr val="000000"/>
                </a:solidFill>
                <a:latin typeface="+mn-lt"/>
              </a:rPr>
              <a:t>本質そのものは変わらない。</a:t>
            </a:r>
          </a:p>
          <a:p>
            <a:pPr algn="l">
              <a:spcBef>
                <a:spcPts val="0"/>
              </a:spcBef>
            </a:pPr>
            <a:r>
              <a:rPr kumimoji="0" lang="ja-JP" altLang="en-US" sz="2000" b="0" kern="0" dirty="0">
                <a:solidFill>
                  <a:srgbClr val="000000"/>
                </a:solidFill>
                <a:latin typeface="+mn-lt"/>
              </a:rPr>
              <a:t>  一方で、本質を自力でやれるようにすることはどうしようもなく難しい</a:t>
            </a:r>
            <a:r>
              <a:rPr kumimoji="0" lang="ja-JP" altLang="en-US" sz="2000" b="0" kern="0" dirty="0" smtClean="0">
                <a:solidFill>
                  <a:srgbClr val="000000"/>
                </a:solidFill>
                <a:latin typeface="+mn-lt"/>
              </a:rPr>
              <a:t>。</a:t>
            </a:r>
            <a:endParaRPr kumimoji="0" lang="en-US" altLang="ja-JP" sz="2000" b="0" kern="0" dirty="0" smtClean="0">
              <a:solidFill>
                <a:srgbClr val="000000"/>
              </a:solidFill>
              <a:latin typeface="+mn-lt"/>
            </a:endParaRPr>
          </a:p>
          <a:p>
            <a:pPr algn="l">
              <a:spcBef>
                <a:spcPts val="0"/>
              </a:spcBef>
            </a:pPr>
            <a:r>
              <a:rPr kumimoji="0" lang="en-US" altLang="ja-JP" sz="2000" b="0" kern="0" dirty="0">
                <a:solidFill>
                  <a:srgbClr val="000000"/>
                </a:solidFill>
                <a:latin typeface="+mn-lt"/>
              </a:rPr>
              <a:t>　</a:t>
            </a:r>
            <a:r>
              <a:rPr kumimoji="0" lang="ja-JP" altLang="en-US" sz="2000" b="0" kern="0" dirty="0" smtClean="0">
                <a:solidFill>
                  <a:srgbClr val="000000"/>
                </a:solidFill>
                <a:latin typeface="+mn-lt"/>
              </a:rPr>
              <a:t>ここは、今後もコーチングで改善を図るつもり。</a:t>
            </a:r>
            <a:endParaRPr kumimoji="0" lang="en-US" altLang="ja-JP" sz="2000" b="0" kern="0" dirty="0" smtClean="0">
              <a:solidFill>
                <a:srgbClr val="000000"/>
              </a:solidFill>
              <a:latin typeface="+mn-lt"/>
            </a:endParaRPr>
          </a:p>
        </p:txBody>
      </p:sp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solidFill>
            <a:srgbClr val="FFFF00"/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/>
              <a:t>The world’s largest conference of Agile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925696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2"/>
          <p:cNvSpPr txBox="1">
            <a:spLocks/>
          </p:cNvSpPr>
          <p:nvPr/>
        </p:nvSpPr>
        <p:spPr>
          <a:xfrm>
            <a:off x="-508" y="1014562"/>
            <a:ext cx="9145016" cy="4828876"/>
          </a:xfrm>
          <a:prstGeom prst="rect">
            <a:avLst/>
          </a:prstGeom>
          <a:noFill/>
          <a:ln>
            <a:solidFill>
              <a:srgbClr val="BF0000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000" b="0" kern="0" dirty="0">
                <a:solidFill>
                  <a:srgbClr val="000000"/>
                </a:solidFill>
                <a:latin typeface="+mn-lt"/>
              </a:rPr>
              <a:t>●</a:t>
            </a:r>
            <a:r>
              <a:rPr kumimoji="0" lang="ja-JP" altLang="en-US" sz="2000" b="0" kern="0" dirty="0">
                <a:solidFill>
                  <a:srgbClr val="000000"/>
                </a:solidFill>
                <a:latin typeface="+mn-lt"/>
              </a:rPr>
              <a:t>いずれについても言えるのは、</a:t>
            </a:r>
          </a:p>
          <a:p>
            <a:pPr algn="l">
              <a:spcBef>
                <a:spcPts val="0"/>
              </a:spcBef>
            </a:pPr>
            <a:r>
              <a:rPr kumimoji="0" lang="en-US" altLang="ja-JP" sz="2000" b="0" kern="0" dirty="0">
                <a:solidFill>
                  <a:srgbClr val="000000"/>
                </a:solidFill>
                <a:latin typeface="+mn-lt"/>
              </a:rPr>
              <a:t>- Framework </a:t>
            </a:r>
            <a:r>
              <a:rPr kumimoji="0" lang="ja-JP" altLang="en-US" sz="2000" b="0" kern="0" dirty="0">
                <a:solidFill>
                  <a:srgbClr val="000000"/>
                </a:solidFill>
                <a:latin typeface="+mn-lt"/>
              </a:rPr>
              <a:t>は役に立つ</a:t>
            </a:r>
          </a:p>
          <a:p>
            <a:pPr algn="l">
              <a:spcBef>
                <a:spcPts val="0"/>
              </a:spcBef>
            </a:pPr>
            <a:r>
              <a:rPr kumimoji="0" lang="en-US" altLang="ja-JP" sz="2000" b="0" kern="0" dirty="0">
                <a:solidFill>
                  <a:srgbClr val="000000"/>
                </a:solidFill>
                <a:latin typeface="+mn-lt"/>
              </a:rPr>
              <a:t>- </a:t>
            </a:r>
            <a:r>
              <a:rPr kumimoji="0" lang="ja-JP" altLang="en-US" sz="2000" b="0" kern="0" dirty="0">
                <a:solidFill>
                  <a:srgbClr val="000000"/>
                </a:solidFill>
                <a:latin typeface="+mn-lt"/>
              </a:rPr>
              <a:t>チーム毎に異なる部分は自力で考えろ</a:t>
            </a:r>
          </a:p>
          <a:p>
            <a:pPr algn="l">
              <a:spcBef>
                <a:spcPts val="0"/>
              </a:spcBef>
            </a:pPr>
            <a:r>
              <a:rPr kumimoji="0" lang="en-US" altLang="ja-JP" sz="2000" b="0" kern="0" dirty="0">
                <a:solidFill>
                  <a:srgbClr val="000000"/>
                </a:solidFill>
                <a:latin typeface="+mn-lt"/>
              </a:rPr>
              <a:t>- </a:t>
            </a:r>
            <a:r>
              <a:rPr kumimoji="0" lang="ja-JP" altLang="en-US" sz="2000" b="0" kern="0" dirty="0">
                <a:solidFill>
                  <a:srgbClr val="000000"/>
                </a:solidFill>
                <a:latin typeface="+mn-lt"/>
              </a:rPr>
              <a:t>考える範囲が広がりつつある</a:t>
            </a:r>
          </a:p>
          <a:p>
            <a:pPr algn="l">
              <a:spcBef>
                <a:spcPts val="0"/>
              </a:spcBef>
            </a:pPr>
            <a:r>
              <a:rPr kumimoji="0" lang="en-US" altLang="ja-JP" sz="2000" b="0" kern="0" dirty="0">
                <a:solidFill>
                  <a:srgbClr val="000000"/>
                </a:solidFill>
                <a:latin typeface="+mn-lt"/>
              </a:rPr>
              <a:t>- </a:t>
            </a:r>
            <a:r>
              <a:rPr kumimoji="0" lang="ja-JP" altLang="en-US" sz="2000" b="0" kern="0" dirty="0">
                <a:solidFill>
                  <a:srgbClr val="000000"/>
                </a:solidFill>
                <a:latin typeface="+mn-lt"/>
              </a:rPr>
              <a:t>多くの論文が出始めている。これらを徹底して取り込んでいき、我々の形を作るべき。</a:t>
            </a:r>
          </a:p>
          <a:p>
            <a:pPr algn="l">
              <a:spcBef>
                <a:spcPts val="0"/>
              </a:spcBef>
            </a:pPr>
            <a:r>
              <a:rPr kumimoji="0" lang="en-US" altLang="ja-JP" sz="2000" b="0" kern="0" dirty="0">
                <a:solidFill>
                  <a:srgbClr val="000000"/>
                </a:solidFill>
                <a:latin typeface="+mn-lt"/>
              </a:rPr>
              <a:t>- Metrics &amp; BDD </a:t>
            </a:r>
            <a:r>
              <a:rPr kumimoji="0" lang="ja-JP" altLang="en-US" sz="2000" b="0" kern="0" dirty="0">
                <a:solidFill>
                  <a:srgbClr val="000000"/>
                </a:solidFill>
                <a:latin typeface="+mn-lt"/>
              </a:rPr>
              <a:t>については、勉強会を開催していくつもり。</a:t>
            </a:r>
            <a:endParaRPr kumimoji="0" lang="en-US" altLang="ja-JP" sz="2000" b="0" kern="0" dirty="0" smtClean="0">
              <a:solidFill>
                <a:srgbClr val="000000"/>
              </a:solidFill>
              <a:latin typeface="+mn-lt"/>
            </a:endParaRPr>
          </a:p>
        </p:txBody>
      </p:sp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solidFill>
            <a:srgbClr val="FFFF00"/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/>
              <a:t>The world’s largest conference of Agile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925696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 fontScale="90000"/>
          </a:bodyPr>
          <a:lstStyle/>
          <a:p>
            <a:r>
              <a:rPr kumimoji="1" lang="en-US" altLang="ja-JP" dirty="0" smtClean="0"/>
              <a:t>Agenda</a:t>
            </a:r>
            <a:endParaRPr kumimoji="1" lang="ja-JP" altLang="en-US" dirty="0"/>
          </a:p>
        </p:txBody>
      </p:sp>
      <p:sp>
        <p:nvSpPr>
          <p:cNvPr id="5" name="Text Box 17"/>
          <p:cNvSpPr txBox="1">
            <a:spLocks noChangeArrowheads="1"/>
          </p:cNvSpPr>
          <p:nvPr/>
        </p:nvSpPr>
        <p:spPr bwMode="auto">
          <a:xfrm>
            <a:off x="445331" y="1052736"/>
            <a:ext cx="8240400" cy="540000"/>
          </a:xfrm>
          <a:prstGeom prst="rect">
            <a:avLst/>
          </a:prstGeom>
          <a:solidFill>
            <a:srgbClr val="C00000"/>
          </a:solidFill>
          <a:ln w="12700">
            <a:solidFill>
              <a:srgbClr val="BF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kumimoji="1" lang="en-US" altLang="ja-JP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ＭＳ Ｐゴシック" panose="020B0600070205080204" pitchFamily="50" charset="-128"/>
              </a:rPr>
              <a:t>1. Basic Information of Agile2014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8" name="Text Box 17"/>
          <p:cNvSpPr txBox="1">
            <a:spLocks noChangeArrowheads="1"/>
          </p:cNvSpPr>
          <p:nvPr/>
        </p:nvSpPr>
        <p:spPr bwMode="auto">
          <a:xfrm>
            <a:off x="445331" y="2828934"/>
            <a:ext cx="8240400" cy="540000"/>
          </a:xfrm>
          <a:prstGeom prst="rect">
            <a:avLst/>
          </a:prstGeom>
          <a:solidFill>
            <a:srgbClr val="C00000"/>
          </a:solidFill>
          <a:ln w="12700">
            <a:solidFill>
              <a:srgbClr val="BF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3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. The Latest Trend of Agile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10" name="Text Box 17"/>
          <p:cNvSpPr txBox="1">
            <a:spLocks noChangeArrowheads="1"/>
          </p:cNvSpPr>
          <p:nvPr/>
        </p:nvSpPr>
        <p:spPr bwMode="auto">
          <a:xfrm>
            <a:off x="445331" y="1940835"/>
            <a:ext cx="8240400" cy="540000"/>
          </a:xfrm>
          <a:prstGeom prst="rect">
            <a:avLst/>
          </a:prstGeom>
          <a:solidFill>
            <a:srgbClr val="C00000"/>
          </a:solidFill>
          <a:ln w="12700">
            <a:solidFill>
              <a:srgbClr val="BF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2. My Presentation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11" name="Text Box 17"/>
          <p:cNvSpPr txBox="1">
            <a:spLocks noChangeArrowheads="1"/>
          </p:cNvSpPr>
          <p:nvPr/>
        </p:nvSpPr>
        <p:spPr bwMode="auto">
          <a:xfrm>
            <a:off x="445331" y="3717032"/>
            <a:ext cx="8240400" cy="540000"/>
          </a:xfrm>
          <a:prstGeom prst="rect">
            <a:avLst/>
          </a:prstGeom>
          <a:solidFill>
            <a:srgbClr val="C00000"/>
          </a:solidFill>
          <a:ln w="12700">
            <a:solidFill>
              <a:srgbClr val="BF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4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Conclusions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470892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2"/>
          <p:cNvSpPr txBox="1">
            <a:spLocks/>
          </p:cNvSpPr>
          <p:nvPr/>
        </p:nvSpPr>
        <p:spPr>
          <a:xfrm>
            <a:off x="-508" y="1014562"/>
            <a:ext cx="9145016" cy="4828876"/>
          </a:xfrm>
          <a:prstGeom prst="rect">
            <a:avLst/>
          </a:prstGeom>
          <a:noFill/>
          <a:ln>
            <a:solidFill>
              <a:srgbClr val="BF0000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1800" b="0" kern="0" dirty="0">
                <a:solidFill>
                  <a:srgbClr val="000000"/>
                </a:solidFill>
                <a:latin typeface="+mn-lt"/>
              </a:rPr>
              <a:t>●8/1 </a:t>
            </a:r>
            <a:r>
              <a:rPr kumimoji="0" lang="ja-JP" altLang="en-US" sz="1800" b="0" kern="0" dirty="0">
                <a:solidFill>
                  <a:srgbClr val="000000"/>
                </a:solidFill>
                <a:latin typeface="+mn-lt"/>
              </a:rPr>
              <a:t>追記</a:t>
            </a:r>
          </a:p>
          <a:p>
            <a:pPr algn="l">
              <a:spcBef>
                <a:spcPts val="0"/>
              </a:spcBef>
            </a:pPr>
            <a:r>
              <a:rPr kumimoji="0" lang="ja-JP" altLang="en-US" sz="1800" b="0" kern="0" dirty="0">
                <a:solidFill>
                  <a:srgbClr val="000000"/>
                </a:solidFill>
                <a:latin typeface="+mn-lt"/>
              </a:rPr>
              <a:t>基本、</a:t>
            </a:r>
            <a:r>
              <a:rPr kumimoji="0" lang="en-US" altLang="ja-JP" sz="1800" b="0" kern="0" dirty="0">
                <a:solidFill>
                  <a:srgbClr val="000000"/>
                </a:solidFill>
                <a:latin typeface="+mn-lt"/>
              </a:rPr>
              <a:t>Control/Leadership </a:t>
            </a:r>
            <a:r>
              <a:rPr kumimoji="0" lang="ja-JP" altLang="en-US" sz="1800" b="0" kern="0" dirty="0">
                <a:solidFill>
                  <a:srgbClr val="000000"/>
                </a:solidFill>
                <a:latin typeface="+mn-lt"/>
              </a:rPr>
              <a:t>型の組織で起きる無駄を見つけて減らしていく活動、そこに含まれるメンバー・組織の </a:t>
            </a:r>
            <a:r>
              <a:rPr kumimoji="0" lang="en-US" altLang="ja-JP" sz="1800" b="0" kern="0" dirty="0">
                <a:solidFill>
                  <a:srgbClr val="000000"/>
                </a:solidFill>
                <a:latin typeface="+mn-lt"/>
              </a:rPr>
              <a:t>mindset </a:t>
            </a:r>
            <a:r>
              <a:rPr kumimoji="0" lang="ja-JP" altLang="en-US" sz="1800" b="0" kern="0" dirty="0">
                <a:solidFill>
                  <a:srgbClr val="000000"/>
                </a:solidFill>
                <a:latin typeface="+mn-lt"/>
              </a:rPr>
              <a:t>を変えていく話。</a:t>
            </a:r>
          </a:p>
          <a:p>
            <a:pPr algn="l">
              <a:spcBef>
                <a:spcPts val="0"/>
              </a:spcBef>
            </a:pPr>
            <a:r>
              <a:rPr kumimoji="0" lang="ja-JP" altLang="en-US" sz="1800" b="0" kern="0" dirty="0">
                <a:solidFill>
                  <a:srgbClr val="000000"/>
                </a:solidFill>
                <a:latin typeface="+mn-lt"/>
              </a:rPr>
              <a:t>いずれも </a:t>
            </a:r>
            <a:r>
              <a:rPr kumimoji="0" lang="en-US" altLang="ja-JP" sz="1800" b="0" kern="0" dirty="0">
                <a:solidFill>
                  <a:srgbClr val="000000"/>
                </a:solidFill>
                <a:latin typeface="+mn-lt"/>
              </a:rPr>
              <a:t>Agile </a:t>
            </a:r>
            <a:r>
              <a:rPr kumimoji="0" lang="ja-JP" altLang="en-US" sz="1800" b="0" kern="0" dirty="0">
                <a:solidFill>
                  <a:srgbClr val="000000"/>
                </a:solidFill>
                <a:latin typeface="+mn-lt"/>
              </a:rPr>
              <a:t>の話だし、</a:t>
            </a:r>
            <a:r>
              <a:rPr kumimoji="0" lang="en-US" altLang="ja-JP" sz="1800" b="0" kern="0" dirty="0">
                <a:solidFill>
                  <a:srgbClr val="000000"/>
                </a:solidFill>
                <a:latin typeface="+mn-lt"/>
              </a:rPr>
              <a:t>Enterprise Agile </a:t>
            </a:r>
            <a:r>
              <a:rPr kumimoji="0" lang="ja-JP" altLang="en-US" sz="1800" b="0" kern="0" dirty="0">
                <a:solidFill>
                  <a:srgbClr val="000000"/>
                </a:solidFill>
                <a:latin typeface="+mn-lt"/>
              </a:rPr>
              <a:t>のテーマですね。</a:t>
            </a:r>
          </a:p>
          <a:p>
            <a:pPr algn="l">
              <a:spcBef>
                <a:spcPts val="0"/>
              </a:spcBef>
            </a:pPr>
            <a:r>
              <a:rPr kumimoji="0" lang="ja-JP" altLang="en-US" sz="1800" b="0" kern="0" dirty="0">
                <a:solidFill>
                  <a:srgbClr val="000000"/>
                </a:solidFill>
                <a:latin typeface="+mn-lt"/>
              </a:rPr>
              <a:t>ただ、どうしても </a:t>
            </a:r>
            <a:r>
              <a:rPr kumimoji="0" lang="en-US" altLang="ja-JP" sz="1800" b="0" kern="0" dirty="0">
                <a:solidFill>
                  <a:srgbClr val="000000"/>
                </a:solidFill>
                <a:latin typeface="+mn-lt"/>
              </a:rPr>
              <a:t>US </a:t>
            </a:r>
            <a:r>
              <a:rPr kumimoji="0" lang="ja-JP" altLang="en-US" sz="1800" b="0" kern="0" dirty="0">
                <a:solidFill>
                  <a:srgbClr val="000000"/>
                </a:solidFill>
                <a:latin typeface="+mn-lt"/>
              </a:rPr>
              <a:t>のコンサルの話に基づきすぎると、ぼんやりした精神論に陥りがち。</a:t>
            </a:r>
          </a:p>
          <a:p>
            <a:pPr algn="l">
              <a:spcBef>
                <a:spcPts val="0"/>
              </a:spcBef>
            </a:pPr>
            <a:r>
              <a:rPr kumimoji="0" lang="ja-JP" altLang="en-US" sz="1800" b="0" kern="0" dirty="0">
                <a:solidFill>
                  <a:srgbClr val="000000"/>
                </a:solidFill>
                <a:latin typeface="+mn-lt"/>
              </a:rPr>
              <a:t>経験談の積み上げをパターンにまで昇華させるのが結局の方向性か。</a:t>
            </a:r>
          </a:p>
          <a:p>
            <a:pPr algn="l">
              <a:spcBef>
                <a:spcPts val="0"/>
              </a:spcBef>
            </a:pPr>
            <a:r>
              <a:rPr kumimoji="0" lang="ja-JP" altLang="en-US" sz="1800" b="0" kern="0" dirty="0">
                <a:solidFill>
                  <a:srgbClr val="000000"/>
                </a:solidFill>
                <a:latin typeface="+mn-lt"/>
              </a:rPr>
              <a:t>そういう意味では、</a:t>
            </a:r>
            <a:r>
              <a:rPr kumimoji="0" lang="en-US" altLang="ja-JP" sz="1800" b="0" kern="0" dirty="0">
                <a:solidFill>
                  <a:srgbClr val="000000"/>
                </a:solidFill>
                <a:latin typeface="+mn-lt"/>
              </a:rPr>
              <a:t>metrics </a:t>
            </a:r>
            <a:r>
              <a:rPr kumimoji="0" lang="ja-JP" altLang="en-US" sz="1800" b="0" kern="0" dirty="0">
                <a:solidFill>
                  <a:srgbClr val="000000"/>
                </a:solidFill>
                <a:latin typeface="+mn-lt"/>
              </a:rPr>
              <a:t>や </a:t>
            </a:r>
            <a:r>
              <a:rPr kumimoji="0" lang="en-US" altLang="ja-JP" sz="1800" b="0" kern="0" dirty="0">
                <a:solidFill>
                  <a:srgbClr val="000000"/>
                </a:solidFill>
                <a:latin typeface="+mn-lt"/>
              </a:rPr>
              <a:t>BDD </a:t>
            </a:r>
            <a:r>
              <a:rPr kumimoji="0" lang="ja-JP" altLang="en-US" sz="1800" b="0" kern="0" dirty="0">
                <a:solidFill>
                  <a:srgbClr val="000000"/>
                </a:solidFill>
                <a:latin typeface="+mn-lt"/>
              </a:rPr>
              <a:t>の話が以前よりも多く出てきており、確実に知見が蓄積しつつあると言える。</a:t>
            </a:r>
          </a:p>
          <a:p>
            <a:pPr algn="l">
              <a:spcBef>
                <a:spcPts val="0"/>
              </a:spcBef>
            </a:pPr>
            <a:r>
              <a:rPr kumimoji="0" lang="ja-JP" altLang="en-US" sz="1800" b="0" kern="0" dirty="0">
                <a:solidFill>
                  <a:srgbClr val="000000"/>
                </a:solidFill>
                <a:latin typeface="+mn-lt"/>
              </a:rPr>
              <a:t>「精神論」とそれを支える </a:t>
            </a:r>
            <a:r>
              <a:rPr kumimoji="0" lang="en-US" altLang="ja-JP" sz="1800" b="0" kern="0" dirty="0">
                <a:solidFill>
                  <a:srgbClr val="000000"/>
                </a:solidFill>
                <a:latin typeface="+mn-lt"/>
              </a:rPr>
              <a:t>technical foundation</a:t>
            </a:r>
            <a:r>
              <a:rPr kumimoji="0" lang="ja-JP" altLang="en-US" sz="1800" b="0" kern="0" dirty="0">
                <a:solidFill>
                  <a:srgbClr val="000000"/>
                </a:solidFill>
                <a:latin typeface="+mn-lt"/>
              </a:rPr>
              <a:t>。そして全社までカバー範囲を広げることで、継続的改善が続く。</a:t>
            </a:r>
          </a:p>
          <a:p>
            <a:pPr algn="l">
              <a:spcBef>
                <a:spcPts val="0"/>
              </a:spcBef>
            </a:pPr>
            <a:endParaRPr kumimoji="0" lang="ja-JP" altLang="en-US" sz="1800" b="0" kern="0" dirty="0">
              <a:solidFill>
                <a:srgbClr val="000000"/>
              </a:solidFill>
              <a:latin typeface="+mn-lt"/>
            </a:endParaRPr>
          </a:p>
          <a:p>
            <a:pPr algn="l">
              <a:spcBef>
                <a:spcPts val="0"/>
              </a:spcBef>
            </a:pPr>
            <a:r>
              <a:rPr kumimoji="0" lang="en-US" altLang="ja-JP" sz="1800" b="0" kern="0" dirty="0">
                <a:solidFill>
                  <a:srgbClr val="000000"/>
                </a:solidFill>
                <a:latin typeface="+mn-lt"/>
              </a:rPr>
              <a:t>★</a:t>
            </a:r>
            <a:r>
              <a:rPr kumimoji="0" lang="ja-JP" altLang="en-US" sz="1800" b="0" kern="0" dirty="0">
                <a:solidFill>
                  <a:srgbClr val="000000"/>
                </a:solidFill>
                <a:latin typeface="+mn-lt"/>
              </a:rPr>
              <a:t>科学的アプローチよりも経験主義的アプローチになりがちなので、学術的に知見を溜めにくい側面もあり。</a:t>
            </a:r>
          </a:p>
          <a:p>
            <a:pPr algn="l">
              <a:spcBef>
                <a:spcPts val="0"/>
              </a:spcBef>
            </a:pPr>
            <a:endParaRPr kumimoji="0" lang="ja-JP" altLang="en-US" sz="1800" b="0" kern="0" dirty="0">
              <a:solidFill>
                <a:srgbClr val="000000"/>
              </a:solidFill>
              <a:latin typeface="+mn-lt"/>
            </a:endParaRPr>
          </a:p>
          <a:p>
            <a:pPr algn="l">
              <a:spcBef>
                <a:spcPts val="0"/>
              </a:spcBef>
            </a:pPr>
            <a:r>
              <a:rPr kumimoji="0" lang="en-US" altLang="ja-JP" sz="1800" b="0" kern="0" dirty="0">
                <a:solidFill>
                  <a:srgbClr val="000000"/>
                </a:solidFill>
                <a:latin typeface="+mn-lt"/>
              </a:rPr>
              <a:t>★</a:t>
            </a:r>
            <a:r>
              <a:rPr kumimoji="0" lang="ja-JP" altLang="en-US" sz="1800" b="0" kern="0" dirty="0">
                <a:solidFill>
                  <a:srgbClr val="000000"/>
                </a:solidFill>
                <a:latin typeface="+mn-lt"/>
              </a:rPr>
              <a:t>ちょうど良い記事あり。権限を下ろすための話として </a:t>
            </a:r>
            <a:r>
              <a:rPr kumimoji="0" lang="en-US" altLang="ja-JP" sz="1800" b="0" kern="0" dirty="0">
                <a:solidFill>
                  <a:srgbClr val="000000"/>
                </a:solidFill>
                <a:latin typeface="+mn-lt"/>
              </a:rPr>
              <a:t>EA </a:t>
            </a:r>
            <a:r>
              <a:rPr kumimoji="0" lang="ja-JP" altLang="en-US" sz="1800" b="0" kern="0" dirty="0">
                <a:solidFill>
                  <a:srgbClr val="000000"/>
                </a:solidFill>
                <a:latin typeface="+mn-lt"/>
              </a:rPr>
              <a:t>は出ている。一方で全てに同質＆実行の裏付けのないものが多いのでアレなのか。</a:t>
            </a:r>
          </a:p>
          <a:p>
            <a:pPr algn="l">
              <a:spcBef>
                <a:spcPts val="0"/>
              </a:spcBef>
            </a:pPr>
            <a:r>
              <a:rPr kumimoji="0" lang="en-US" altLang="ja-JP" sz="1800" b="0" kern="0" dirty="0">
                <a:solidFill>
                  <a:srgbClr val="000000"/>
                </a:solidFill>
                <a:latin typeface="+mn-lt"/>
              </a:rPr>
              <a:t>http://toyokeizai.net/articles/-/43937</a:t>
            </a:r>
            <a:endParaRPr kumimoji="0" lang="en-US" altLang="ja-JP" sz="1800" b="0" kern="0" dirty="0" smtClean="0">
              <a:solidFill>
                <a:srgbClr val="000000"/>
              </a:solidFill>
              <a:latin typeface="+mn-lt"/>
            </a:endParaRPr>
          </a:p>
        </p:txBody>
      </p:sp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solidFill>
            <a:srgbClr val="FFFF00"/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/>
              <a:t>The world’s largest conference of Agile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996350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2"/>
          <p:cNvSpPr txBox="1">
            <a:spLocks/>
          </p:cNvSpPr>
          <p:nvPr/>
        </p:nvSpPr>
        <p:spPr>
          <a:xfrm>
            <a:off x="180000" y="5613662"/>
            <a:ext cx="8784000" cy="576064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dirty="0">
                <a:solidFill>
                  <a:schemeClr val="tx1"/>
                </a:solidFill>
                <a:hlinkClick r:id="rId2"/>
              </a:rPr>
              <a:t>http://agile2015.agilealliance.org</a:t>
            </a:r>
            <a:r>
              <a:rPr lang="en-US" altLang="ja-JP" dirty="0" smtClean="0">
                <a:solidFill>
                  <a:schemeClr val="tx1"/>
                </a:solidFill>
                <a:hlinkClick r:id="rId2"/>
              </a:rPr>
              <a:t>/</a:t>
            </a:r>
            <a:endParaRPr lang="en-US" altLang="ja-JP" dirty="0" smtClean="0">
              <a:solidFill>
                <a:schemeClr val="tx1"/>
              </a:solidFill>
            </a:endParaRPr>
          </a:p>
        </p:txBody>
      </p:sp>
      <p:pic>
        <p:nvPicPr>
          <p:cNvPr id="4" name="図 3" descr="Agile2015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664" y="21358"/>
            <a:ext cx="7344673" cy="5687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7264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solidFill>
            <a:srgbClr val="FFFF00"/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Reference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8" name="タイトル 2"/>
          <p:cNvSpPr txBox="1">
            <a:spLocks/>
          </p:cNvSpPr>
          <p:nvPr/>
        </p:nvSpPr>
        <p:spPr>
          <a:xfrm>
            <a:off x="252000" y="945456"/>
            <a:ext cx="8640000" cy="108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Program of Agile2014</a:t>
            </a:r>
          </a:p>
          <a:p>
            <a:pPr algn="l">
              <a:spcBef>
                <a:spcPts val="0"/>
              </a:spcBef>
            </a:pPr>
            <a:r>
              <a:rPr kumimoji="0" lang="en-US" altLang="ja-JP" sz="2400" b="0" kern="0" dirty="0" smtClean="0">
                <a:solidFill>
                  <a:srgbClr val="008000"/>
                </a:solidFill>
                <a:latin typeface="+mn-lt"/>
                <a:ea typeface="+mn-ea"/>
                <a:cs typeface="ＭＳ 明朝"/>
              </a:rPr>
              <a:t>★URL</a:t>
            </a:r>
          </a:p>
        </p:txBody>
      </p:sp>
      <p:sp>
        <p:nvSpPr>
          <p:cNvPr id="9" name="タイトル 2"/>
          <p:cNvSpPr txBox="1">
            <a:spLocks/>
          </p:cNvSpPr>
          <p:nvPr/>
        </p:nvSpPr>
        <p:spPr>
          <a:xfrm>
            <a:off x="252000" y="3657270"/>
            <a:ext cx="8640000" cy="108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kumimoji="0" lang="en-US" altLang="ja-JP" sz="2400" b="0" kern="0" dirty="0">
                <a:solidFill>
                  <a:srgbClr val="000000"/>
                </a:solidFill>
                <a:latin typeface="+mn-lt"/>
                <a:cs typeface="ＭＳ 明朝"/>
              </a:rPr>
              <a:t>My blog (Japanese)</a:t>
            </a:r>
          </a:p>
          <a:p>
            <a:pPr algn="l"/>
            <a:r>
              <a:rPr lang="tr-TR" altLang="ja-JP" sz="2400" b="0" dirty="0">
                <a:solidFill>
                  <a:srgbClr val="000000"/>
                </a:solidFill>
                <a:latin typeface="+mn-lt"/>
                <a:cs typeface="ＭＳ 明朝"/>
                <a:hlinkClick r:id="rId3"/>
              </a:rPr>
              <a:t>http://d.hatena.ne.jp/hageyahhoo/20140730/1406683408</a:t>
            </a:r>
            <a:endParaRPr lang="tr-TR" altLang="ja-JP" sz="2400" b="0" dirty="0">
              <a:solidFill>
                <a:srgbClr val="000000"/>
              </a:solidFill>
              <a:latin typeface="+mn-lt"/>
              <a:cs typeface="ＭＳ 明朝"/>
            </a:endParaRPr>
          </a:p>
        </p:txBody>
      </p:sp>
      <p:sp>
        <p:nvSpPr>
          <p:cNvPr id="13" name="タイトル 2"/>
          <p:cNvSpPr txBox="1">
            <a:spLocks/>
          </p:cNvSpPr>
          <p:nvPr/>
        </p:nvSpPr>
        <p:spPr>
          <a:xfrm>
            <a:off x="252000" y="2301363"/>
            <a:ext cx="8640000" cy="108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400" b="0" kern="0" dirty="0">
                <a:solidFill>
                  <a:srgbClr val="000000"/>
                </a:solidFill>
                <a:cs typeface="ＭＳ 明朝"/>
              </a:rPr>
              <a:t>Papers and resources by Agile Alliance</a:t>
            </a:r>
          </a:p>
          <a:p>
            <a:pPr algn="l">
              <a:spcBef>
                <a:spcPts val="0"/>
              </a:spcBef>
            </a:pPr>
            <a:r>
              <a:rPr kumimoji="0" lang="en-US" altLang="ja-JP" sz="2400" b="0" kern="0" dirty="0">
                <a:solidFill>
                  <a:srgbClr val="008000"/>
                </a:solidFill>
                <a:cs typeface="ＭＳ 明朝"/>
              </a:rPr>
              <a:t>★URL</a:t>
            </a:r>
          </a:p>
        </p:txBody>
      </p:sp>
    </p:spTree>
    <p:extLst>
      <p:ext uri="{BB962C8B-B14F-4D97-AF65-F5344CB8AC3E}">
        <p14:creationId xmlns:p14="http://schemas.microsoft.com/office/powerpoint/2010/main" val="39302354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17"/>
          <p:cNvSpPr txBox="1">
            <a:spLocks noChangeArrowheads="1"/>
          </p:cNvSpPr>
          <p:nvPr/>
        </p:nvSpPr>
        <p:spPr bwMode="auto">
          <a:xfrm>
            <a:off x="445331" y="1052736"/>
            <a:ext cx="8240400" cy="540000"/>
          </a:xfrm>
          <a:prstGeom prst="rect">
            <a:avLst/>
          </a:prstGeom>
          <a:solidFill>
            <a:srgbClr val="C00000"/>
          </a:solidFill>
          <a:ln w="12700">
            <a:solidFill>
              <a:srgbClr val="BF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kumimoji="1" lang="en-US" altLang="ja-JP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ＭＳ Ｐゴシック" panose="020B0600070205080204" pitchFamily="50" charset="-128"/>
              </a:rPr>
              <a:t>1. Basic Information of Agile2014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8" name="Text Box 17"/>
          <p:cNvSpPr txBox="1">
            <a:spLocks noChangeArrowheads="1"/>
          </p:cNvSpPr>
          <p:nvPr/>
        </p:nvSpPr>
        <p:spPr bwMode="auto">
          <a:xfrm>
            <a:off x="445331" y="2828934"/>
            <a:ext cx="8240400" cy="540000"/>
          </a:xfrm>
          <a:prstGeom prst="rect">
            <a:avLst/>
          </a:prstGeom>
          <a:solidFill>
            <a:srgbClr val="7F7F7F"/>
          </a:solidFill>
          <a:ln w="12700">
            <a:solidFill>
              <a:srgbClr val="00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3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. The Latest Trend of Agile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10" name="Text Box 17"/>
          <p:cNvSpPr txBox="1">
            <a:spLocks noChangeArrowheads="1"/>
          </p:cNvSpPr>
          <p:nvPr/>
        </p:nvSpPr>
        <p:spPr bwMode="auto">
          <a:xfrm>
            <a:off x="445331" y="1940835"/>
            <a:ext cx="8240400" cy="540000"/>
          </a:xfrm>
          <a:prstGeom prst="rect">
            <a:avLst/>
          </a:prstGeom>
          <a:solidFill>
            <a:srgbClr val="7F7F7F"/>
          </a:solidFill>
          <a:ln w="12700">
            <a:solidFill>
              <a:srgbClr val="00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2. My Presentation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11" name="Text Box 17"/>
          <p:cNvSpPr txBox="1">
            <a:spLocks noChangeArrowheads="1"/>
          </p:cNvSpPr>
          <p:nvPr/>
        </p:nvSpPr>
        <p:spPr bwMode="auto">
          <a:xfrm>
            <a:off x="445331" y="3717032"/>
            <a:ext cx="8240400" cy="540000"/>
          </a:xfrm>
          <a:prstGeom prst="rect">
            <a:avLst/>
          </a:prstGeom>
          <a:solidFill>
            <a:srgbClr val="7F7F7F"/>
          </a:solidFill>
          <a:ln w="12700">
            <a:solidFill>
              <a:srgbClr val="00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4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Conclusions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397553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</a:rPr>
              <a:t>Basic information</a:t>
            </a:r>
            <a:endParaRPr kumimoji="1" lang="ja-JP" altLang="en-US" dirty="0">
              <a:latin typeface="+mn-lt"/>
              <a:ea typeface="+mj-ea"/>
            </a:endParaRPr>
          </a:p>
        </p:txBody>
      </p:sp>
      <p:graphicFrame>
        <p:nvGraphicFramePr>
          <p:cNvPr id="2" name="表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5827689"/>
              </p:ext>
            </p:extLst>
          </p:nvPr>
        </p:nvGraphicFramePr>
        <p:xfrm>
          <a:off x="438923" y="1192412"/>
          <a:ext cx="8266154" cy="421960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052957"/>
                <a:gridCol w="5213197"/>
              </a:tblGrid>
              <a:tr h="843921"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2400" b="1" dirty="0" smtClean="0"/>
                        <a:t>Location</a:t>
                      </a:r>
                      <a:endParaRPr kumimoji="1" lang="ja-JP" altLang="en-US" sz="2400" b="1" dirty="0"/>
                    </a:p>
                  </a:txBody>
                  <a:tcPr marL="89215" marR="89215" marT="44608" marB="44608" anchor="ctr">
                    <a:lnL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2400" b="1" dirty="0" smtClean="0">
                          <a:solidFill>
                            <a:srgbClr val="BF0000"/>
                          </a:solidFill>
                        </a:rPr>
                        <a:t>Orlando</a:t>
                      </a:r>
                      <a:r>
                        <a:rPr kumimoji="1" lang="en-US" altLang="ja-JP" sz="2400" dirty="0" smtClean="0"/>
                        <a:t>,</a:t>
                      </a:r>
                      <a:r>
                        <a:rPr kumimoji="1" lang="en-US" altLang="ja-JP" sz="2400" baseline="0" dirty="0" smtClean="0"/>
                        <a:t> Florida, U.S.</a:t>
                      </a:r>
                      <a:endParaRPr kumimoji="1" lang="ja-JP" altLang="en-US" sz="2400" dirty="0"/>
                    </a:p>
                  </a:txBody>
                  <a:tcPr marL="89215" marR="89215" marT="44608" marB="44608" anchor="ctr">
                    <a:lnL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43921"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2400" b="1" dirty="0" smtClean="0"/>
                        <a:t>Duration</a:t>
                      </a:r>
                      <a:endParaRPr kumimoji="1" lang="ja-JP" altLang="en-US" sz="2400" b="1" dirty="0"/>
                    </a:p>
                  </a:txBody>
                  <a:tcPr marL="89215" marR="89215" marT="44608" marB="44608" anchor="ctr">
                    <a:lnL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2400" b="1" dirty="0" smtClean="0">
                          <a:solidFill>
                            <a:srgbClr val="BF0000"/>
                          </a:solidFill>
                        </a:rPr>
                        <a:t>4.5</a:t>
                      </a:r>
                      <a:r>
                        <a:rPr kumimoji="1" lang="en-US" altLang="ja-JP" sz="2400" dirty="0" smtClean="0"/>
                        <a:t> days</a:t>
                      </a:r>
                      <a:endParaRPr kumimoji="1" lang="ja-JP" altLang="en-US" sz="2400" dirty="0"/>
                    </a:p>
                  </a:txBody>
                  <a:tcPr marL="89215" marR="89215" marT="44608" marB="44608" anchor="ctr">
                    <a:lnL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43921"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2400" b="1" dirty="0" smtClean="0"/>
                        <a:t>Attendees</a:t>
                      </a:r>
                      <a:endParaRPr kumimoji="1" lang="ja-JP" altLang="en-US" sz="2400" b="1" dirty="0"/>
                    </a:p>
                  </a:txBody>
                  <a:tcPr marL="89215" marR="89215" marT="44608" marB="44608" anchor="ctr">
                    <a:lnL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2400" dirty="0" smtClean="0"/>
                        <a:t>Approximately </a:t>
                      </a:r>
                      <a:r>
                        <a:rPr kumimoji="1" lang="en-US" altLang="ja-JP" sz="2400" b="1" dirty="0" smtClean="0">
                          <a:solidFill>
                            <a:srgbClr val="BF0000"/>
                          </a:solidFill>
                        </a:rPr>
                        <a:t>2000</a:t>
                      </a:r>
                      <a:r>
                        <a:rPr kumimoji="1" lang="en-US" altLang="ja-JP" sz="2400" dirty="0" smtClean="0"/>
                        <a:t> persons</a:t>
                      </a:r>
                      <a:endParaRPr kumimoji="1" lang="ja-JP" altLang="en-US" sz="2400" dirty="0"/>
                    </a:p>
                  </a:txBody>
                  <a:tcPr marL="89215" marR="89215" marT="44608" marB="44608" anchor="ctr">
                    <a:lnL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43921"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2400" b="1" dirty="0" smtClean="0"/>
                        <a:t>Sessions</a:t>
                      </a:r>
                      <a:endParaRPr kumimoji="1" lang="ja-JP" altLang="en-US" sz="2400" b="1" dirty="0"/>
                    </a:p>
                  </a:txBody>
                  <a:tcPr marL="89215" marR="89215" marT="44608" marB="44608" anchor="ctr">
                    <a:lnL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2400" b="1" dirty="0" smtClean="0">
                          <a:solidFill>
                            <a:srgbClr val="BF0000"/>
                          </a:solidFill>
                        </a:rPr>
                        <a:t>272</a:t>
                      </a:r>
                      <a:r>
                        <a:rPr kumimoji="1" lang="en-US" altLang="ja-JP" sz="2400" dirty="0" smtClean="0"/>
                        <a:t> sessions</a:t>
                      </a:r>
                      <a:endParaRPr kumimoji="1" lang="ja-JP" altLang="en-US" sz="2400" dirty="0"/>
                    </a:p>
                  </a:txBody>
                  <a:tcPr marL="89215" marR="89215" marT="44608" marB="44608" anchor="ctr">
                    <a:lnL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43921"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2400" b="1" dirty="0" smtClean="0"/>
                        <a:t>Session Speakers</a:t>
                      </a:r>
                      <a:endParaRPr kumimoji="1" lang="ja-JP" altLang="en-US" sz="2400" b="1" dirty="0"/>
                    </a:p>
                  </a:txBody>
                  <a:tcPr marL="89215" marR="89215" marT="44608" marB="44608" anchor="ctr">
                    <a:lnL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2400" dirty="0" smtClean="0"/>
                        <a:t>Over </a:t>
                      </a:r>
                      <a:r>
                        <a:rPr kumimoji="1" lang="en-US" altLang="ja-JP" sz="2400" b="1" dirty="0" smtClean="0">
                          <a:solidFill>
                            <a:srgbClr val="BF0000"/>
                          </a:solidFill>
                        </a:rPr>
                        <a:t>280</a:t>
                      </a:r>
                      <a:r>
                        <a:rPr kumimoji="1" lang="en-US" altLang="ja-JP" sz="2400" dirty="0" smtClean="0"/>
                        <a:t> persons</a:t>
                      </a:r>
                      <a:endParaRPr kumimoji="1" lang="ja-JP" altLang="en-US" sz="2400" dirty="0"/>
                    </a:p>
                  </a:txBody>
                  <a:tcPr marL="89215" marR="89215" marT="44608" marB="44608" anchor="ctr">
                    <a:lnL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359644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solidFill>
              <a:srgbClr val="FFFFFF"/>
            </a:solidFill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Rakuten all superstars!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2" name="図 1" descr="Rakutens.jpg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51" y="849600"/>
            <a:ext cx="9066098" cy="5099680"/>
          </a:xfrm>
          <a:prstGeom prst="rect">
            <a:avLst/>
          </a:prstGeom>
        </p:spPr>
      </p:pic>
      <p:sp>
        <p:nvSpPr>
          <p:cNvPr id="5" name="タイトル 2"/>
          <p:cNvSpPr txBox="1">
            <a:spLocks/>
          </p:cNvSpPr>
          <p:nvPr/>
        </p:nvSpPr>
        <p:spPr>
          <a:xfrm>
            <a:off x="899872" y="3933056"/>
            <a:ext cx="2520000" cy="540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dirty="0" smtClean="0">
                <a:latin typeface="+mn-lt"/>
                <a:ea typeface="+mn-ea"/>
                <a:cs typeface="ＭＳ 明朝"/>
              </a:rPr>
              <a:t>Abex (BDD)</a:t>
            </a:r>
            <a:endParaRPr lang="en-US" altLang="ja-JP" sz="2000" dirty="0" smtClean="0">
              <a:solidFill>
                <a:srgbClr val="000000"/>
              </a:solidFill>
              <a:latin typeface="+mn-lt"/>
              <a:ea typeface="+mn-ea"/>
              <a:cs typeface="ＭＳ 明朝"/>
            </a:endParaRPr>
          </a:p>
        </p:txBody>
      </p:sp>
      <p:sp>
        <p:nvSpPr>
          <p:cNvPr id="6" name="タイトル 2"/>
          <p:cNvSpPr txBox="1">
            <a:spLocks/>
          </p:cNvSpPr>
          <p:nvPr/>
        </p:nvSpPr>
        <p:spPr>
          <a:xfrm>
            <a:off x="2484048" y="2708920"/>
            <a:ext cx="2520000" cy="540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dirty="0" smtClean="0">
                <a:latin typeface="+mn-lt"/>
                <a:ea typeface="+mn-ea"/>
                <a:cs typeface="ＭＳ 明朝"/>
              </a:rPr>
              <a:t>Dana (R Marketing)</a:t>
            </a:r>
            <a:endParaRPr lang="en-US" altLang="ja-JP" sz="2000" dirty="0" smtClean="0">
              <a:solidFill>
                <a:srgbClr val="000000"/>
              </a:solidFill>
              <a:latin typeface="+mn-lt"/>
              <a:ea typeface="+mn-ea"/>
              <a:cs typeface="ＭＳ 明朝"/>
            </a:endParaRPr>
          </a:p>
        </p:txBody>
      </p:sp>
      <p:sp>
        <p:nvSpPr>
          <p:cNvPr id="7" name="タイトル 2"/>
          <p:cNvSpPr txBox="1">
            <a:spLocks/>
          </p:cNvSpPr>
          <p:nvPr/>
        </p:nvSpPr>
        <p:spPr>
          <a:xfrm>
            <a:off x="3335315" y="5193256"/>
            <a:ext cx="2520000" cy="540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dirty="0" smtClean="0">
                <a:latin typeface="+mn-lt"/>
                <a:ea typeface="+mn-ea"/>
                <a:cs typeface="ＭＳ 明朝"/>
              </a:rPr>
              <a:t>TheHiro (TDD)</a:t>
            </a:r>
            <a:endParaRPr lang="en-US" altLang="ja-JP" sz="2000" dirty="0" smtClean="0">
              <a:solidFill>
                <a:srgbClr val="000000"/>
              </a:solidFill>
              <a:latin typeface="+mn-lt"/>
              <a:ea typeface="+mn-ea"/>
              <a:cs typeface="ＭＳ 明朝"/>
            </a:endParaRPr>
          </a:p>
        </p:txBody>
      </p:sp>
      <p:sp>
        <p:nvSpPr>
          <p:cNvPr id="8" name="タイトル 2"/>
          <p:cNvSpPr txBox="1">
            <a:spLocks/>
          </p:cNvSpPr>
          <p:nvPr/>
        </p:nvSpPr>
        <p:spPr>
          <a:xfrm>
            <a:off x="3636176" y="3321048"/>
            <a:ext cx="2520000" cy="540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dirty="0" smtClean="0">
                <a:latin typeface="+mn-lt"/>
                <a:ea typeface="+mn-ea"/>
                <a:cs typeface="ＭＳ 明朝"/>
              </a:rPr>
              <a:t>Pramod (PJM)</a:t>
            </a:r>
            <a:endParaRPr lang="en-US" altLang="ja-JP" sz="2000" dirty="0" smtClean="0">
              <a:solidFill>
                <a:srgbClr val="000000"/>
              </a:solidFill>
              <a:latin typeface="+mn-lt"/>
              <a:ea typeface="+mn-ea"/>
              <a:cs typeface="ＭＳ 明朝"/>
            </a:endParaRPr>
          </a:p>
        </p:txBody>
      </p:sp>
      <p:sp>
        <p:nvSpPr>
          <p:cNvPr id="9" name="タイトル 2"/>
          <p:cNvSpPr txBox="1">
            <a:spLocks/>
          </p:cNvSpPr>
          <p:nvPr/>
        </p:nvSpPr>
        <p:spPr>
          <a:xfrm>
            <a:off x="5436376" y="3933056"/>
            <a:ext cx="2520000" cy="540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dirty="0" smtClean="0">
                <a:latin typeface="+mn-lt"/>
                <a:ea typeface="+mn-ea"/>
                <a:cs typeface="ＭＳ 明朝"/>
              </a:rPr>
              <a:t>Yasnob (TDD)</a:t>
            </a:r>
            <a:endParaRPr lang="en-US" altLang="ja-JP" sz="2000" dirty="0" smtClean="0">
              <a:solidFill>
                <a:srgbClr val="000000"/>
              </a:solidFill>
              <a:latin typeface="+mn-lt"/>
              <a:ea typeface="+mn-ea"/>
              <a:cs typeface="ＭＳ 明朝"/>
            </a:endParaRPr>
          </a:p>
        </p:txBody>
      </p:sp>
    </p:spTree>
    <p:extLst>
      <p:ext uri="{BB962C8B-B14F-4D97-AF65-F5344CB8AC3E}">
        <p14:creationId xmlns:p14="http://schemas.microsoft.com/office/powerpoint/2010/main" val="5004501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</p:bldLst>
  </p:timing>
</p:sld>
</file>

<file path=ppt/theme/theme1.xml><?xml version="1.0" encoding="utf-8"?>
<a:theme xmlns:a="http://schemas.openxmlformats.org/drawingml/2006/main" name="Corporate_strictly_confidential_b">
  <a:themeElements>
    <a:clrScheme name="R-style col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BF0000"/>
      </a:accent1>
      <a:accent2>
        <a:srgbClr val="F06E5A"/>
      </a:accent2>
      <a:accent3>
        <a:srgbClr val="F0AA5A"/>
      </a:accent3>
      <a:accent4>
        <a:srgbClr val="C8DC46"/>
      </a:accent4>
      <a:accent5>
        <a:srgbClr val="00AAE6"/>
      </a:accent5>
      <a:accent6>
        <a:srgbClr val="0078BE"/>
      </a:accent6>
      <a:hlink>
        <a:srgbClr val="0000FF"/>
      </a:hlink>
      <a:folHlink>
        <a:srgbClr val="800080"/>
      </a:folHlink>
    </a:clrScheme>
    <a:fontScheme name="R-style font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FFFF00"/>
        </a:solidFill>
        <a:ln>
          <a:solidFill>
            <a:srgbClr val="000000"/>
          </a:solidFill>
        </a:ln>
        <a:effectLst>
          <a:outerShdw blurRad="88900" dist="38100" dir="8100000" algn="tr" rotWithShape="0">
            <a:prstClr val="black">
              <a:alpha val="30000"/>
            </a:prstClr>
          </a:outerShdw>
        </a:effectLst>
        <a:extLst/>
      </a:spPr>
      <a:bodyPr anchor="ctr" anchorCtr="0"/>
      <a:lstStyle>
        <a:defPPr algn="ctr">
          <a:defRPr dirty="0" smtClean="0"/>
        </a:defPPr>
      </a:lstStyle>
    </a:spDef>
    <a:lnDef>
      <a:spPr>
        <a:ln w="127000" cmpd="sng">
          <a:solidFill>
            <a:srgbClr val="FF0000"/>
          </a:solidFill>
          <a:tailEnd type="stealth" w="lg" len="lg"/>
        </a:ln>
        <a:effectLst>
          <a:outerShdw blurRad="88900" dist="38100" dir="8100000" algn="ctr" rotWithShape="0">
            <a:srgbClr val="000000">
              <a:alpha val="30000"/>
            </a:srgbClr>
          </a:outerShdw>
        </a:effectLst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C7DCEE764623746B4E4E557D8B3CACD" ma:contentTypeVersion="0" ma:contentTypeDescription="Create a new document." ma:contentTypeScope="" ma:versionID="c4b4ff3fda9e11dcfa76d81ab90015bf">
  <xsd:schema xmlns:xsd="http://www.w3.org/2001/XMLSchema" xmlns:p="http://schemas.microsoft.com/office/2006/metadata/properties" targetNamespace="http://schemas.microsoft.com/office/2006/metadata/properties" ma:root="true" ma:fieldsID="4aeb20c0e3442673af7ee10786458764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52D75E9-7A55-4E2A-89EF-D6493A63AB07}">
  <ds:schemaRefs>
    <ds:schemaRef ds:uri="http://purl.org/dc/dcmitype/"/>
    <ds:schemaRef ds:uri="http://www.w3.org/XML/1998/namespace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purl.org/dc/elements/1.1/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7EA97D61-185C-4682-A4FE-AB4628D27E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3.xml><?xml version="1.0" encoding="utf-8"?>
<ds:datastoreItem xmlns:ds="http://schemas.openxmlformats.org/officeDocument/2006/customXml" ds:itemID="{564C25D7-D27D-47E0-8384-6126C745CB5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5038</TotalTime>
  <Words>2451</Words>
  <Application>Microsoft Macintosh PowerPoint</Application>
  <PresentationFormat>画面に合わせる (4:3)</PresentationFormat>
  <Paragraphs>623</Paragraphs>
  <Slides>62</Slides>
  <Notes>54</Notes>
  <HiddenSlides>0</HiddenSlides>
  <MMClips>0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62</vt:i4>
      </vt:variant>
    </vt:vector>
  </HeadingPairs>
  <TitlesOfParts>
    <vt:vector size="63" baseType="lpstr">
      <vt:lpstr>Corporate_strictly_confidential_b</vt:lpstr>
      <vt:lpstr>PowerPoint プレゼンテーション</vt:lpstr>
      <vt:lpstr>About me</vt:lpstr>
      <vt:lpstr>PowerPoint プレゼンテーション</vt:lpstr>
      <vt:lpstr>The world’s largest Agile Conference</vt:lpstr>
      <vt:lpstr>Attended as a session speaker!</vt:lpstr>
      <vt:lpstr>Agenda</vt:lpstr>
      <vt:lpstr>PowerPoint プレゼンテーション</vt:lpstr>
      <vt:lpstr>Basic information</vt:lpstr>
      <vt:lpstr>Rakuten all superstars!</vt:lpstr>
      <vt:lpstr>Trend of sessions</vt:lpstr>
      <vt:lpstr>Comparison of trends (with Yamaguchi-san @Yahoo)</vt:lpstr>
      <vt:lpstr>PowerPoint プレゼンテーション</vt:lpstr>
      <vt:lpstr>Information and documents</vt:lpstr>
      <vt:lpstr>Before session</vt:lpstr>
      <vt:lpstr>Before session (expanded)</vt:lpstr>
      <vt:lpstr>On session program</vt:lpstr>
      <vt:lpstr>Venue</vt:lpstr>
      <vt:lpstr>Key item as a speaker</vt:lpstr>
      <vt:lpstr>Image of presentation</vt:lpstr>
      <vt:lpstr>Result</vt:lpstr>
      <vt:lpstr>Rebecca Wirfs-Brock: Track chair</vt:lpstr>
      <vt:lpstr>Jutta Eckstein: My shepherd</vt:lpstr>
      <vt:lpstr>Impression</vt:lpstr>
      <vt:lpstr>Next Action</vt:lpstr>
      <vt:lpstr>PowerPoint プレゼンテーション</vt:lpstr>
      <vt:lpstr>About 3 years ago</vt:lpstr>
      <vt:lpstr>This year</vt:lpstr>
      <vt:lpstr>The latest trend of Agile</vt:lpstr>
      <vt:lpstr>1. Enterprise Agile</vt:lpstr>
      <vt:lpstr>Ordinary Agile</vt:lpstr>
      <vt:lpstr>Enterprise Agile</vt:lpstr>
      <vt:lpstr>The trend of Enterprise Agile</vt:lpstr>
      <vt:lpstr> Discussion about EA with other practitioners</vt:lpstr>
      <vt:lpstr>Changing mindset is very important, but…</vt:lpstr>
      <vt:lpstr>My opinion</vt:lpstr>
      <vt:lpstr>e.g.) Use automation for collaboration</vt:lpstr>
      <vt:lpstr>Working software for building shared understanding</vt:lpstr>
      <vt:lpstr>2. Testing</vt:lpstr>
      <vt:lpstr>3 topics about testing</vt:lpstr>
      <vt:lpstr>Pattern of Automation for BDD/ATDD</vt:lpstr>
      <vt:lpstr>Current knowledge of Exploratory Testing</vt:lpstr>
      <vt:lpstr>Mutation Testing (1)</vt:lpstr>
      <vt:lpstr>Mutation Testing (2)</vt:lpstr>
      <vt:lpstr>Mutation Testing (3)</vt:lpstr>
      <vt:lpstr>Mutation Testing (4)</vt:lpstr>
      <vt:lpstr>Mutation Testing (5)</vt:lpstr>
      <vt:lpstr>Next Action</vt:lpstr>
      <vt:lpstr>3. Metrics</vt:lpstr>
      <vt:lpstr>Example of metrics</vt:lpstr>
      <vt:lpstr>PowerPoint プレゼンテーション</vt:lpstr>
      <vt:lpstr>Increasing concerns</vt:lpstr>
      <vt:lpstr>“Useful Metrics in a Complex World” by Ken Power (1)</vt:lpstr>
      <vt:lpstr>“Useful Metrics in a Complex World” by Ken Power (2)</vt:lpstr>
      <vt:lpstr>“Useful Metrics in a Complex World” by Ken Power (3)</vt:lpstr>
      <vt:lpstr>Next Action</vt:lpstr>
      <vt:lpstr>PowerPoint プレゼンテーション</vt:lpstr>
      <vt:lpstr>The world’s largest conference of Agile</vt:lpstr>
      <vt:lpstr>The world’s largest conference of Agile</vt:lpstr>
      <vt:lpstr>The world’s largest conference of Agile</vt:lpstr>
      <vt:lpstr>The world’s largest conference of Agile</vt:lpstr>
      <vt:lpstr>PowerPoint プレゼンテーション</vt:lpstr>
      <vt:lpstr>Reference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楽天株式会社</dc:creator>
  <cp:lastModifiedBy>伊藤 宏幸</cp:lastModifiedBy>
  <cp:revision>5615</cp:revision>
  <cp:lastPrinted>2012-11-01T00:53:12Z</cp:lastPrinted>
  <dcterms:created xsi:type="dcterms:W3CDTF">2013-01-29T01:30:29Z</dcterms:created>
  <dcterms:modified xsi:type="dcterms:W3CDTF">2014-08-03T23:15:06Z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0x0101006C7DCEE764623746B4E4E557D8B3CACD</vt:lpwstr>
  </property>
</Properties>
</file>

<file path=docProps/thumbnail.jpeg>
</file>